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69" r:id="rId2"/>
    <p:sldId id="270" r:id="rId3"/>
    <p:sldId id="272" r:id="rId4"/>
    <p:sldId id="273" r:id="rId5"/>
    <p:sldId id="271" r:id="rId6"/>
    <p:sldId id="278" r:id="rId7"/>
    <p:sldId id="279" r:id="rId8"/>
    <p:sldId id="274" r:id="rId9"/>
    <p:sldId id="275" r:id="rId10"/>
    <p:sldId id="280"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吉藤 元" initials="吉藤" lastIdx="0" clrIdx="0">
    <p:extLst>
      <p:ext uri="{19B8F6BF-5375-455C-9EA6-DF929625EA0E}">
        <p15:presenceInfo xmlns:p15="http://schemas.microsoft.com/office/powerpoint/2012/main" userId="19b3d34998bf46a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757869"/>
    <a:srgbClr val="CACAC1"/>
    <a:srgbClr val="282B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43" autoAdjust="0"/>
    <p:restoredTop sz="89724" autoAdjust="0"/>
  </p:normalViewPr>
  <p:slideViewPr>
    <p:cSldViewPr snapToGrid="0">
      <p:cViewPr varScale="1">
        <p:scale>
          <a:sx n="76" d="100"/>
          <a:sy n="76" d="100"/>
        </p:scale>
        <p:origin x="936" y="84"/>
      </p:cViewPr>
      <p:guideLst/>
    </p:cSldViewPr>
  </p:slideViewPr>
  <p:notesTextViewPr>
    <p:cViewPr>
      <p:scale>
        <a:sx n="100" d="100"/>
        <a:sy n="100" d="100"/>
      </p:scale>
      <p:origin x="0" y="0"/>
    </p:cViewPr>
  </p:notesTextViewPr>
  <p:sorterViewPr>
    <p:cViewPr>
      <p:scale>
        <a:sx n="100" d="100"/>
        <a:sy n="100" d="100"/>
      </p:scale>
      <p:origin x="0" y="-68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55110F-54B2-4007-8830-2A32E912CB4D}" type="datetimeFigureOut">
              <a:rPr kumimoji="1" lang="ja-JP" altLang="en-US" smtClean="0"/>
              <a:t>2018/10/2</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A7575D-19EF-4CAD-81F8-6B0DECDA6A80}" type="slidenum">
              <a:rPr kumimoji="1" lang="ja-JP" altLang="en-US" smtClean="0"/>
              <a:t>‹#›</a:t>
            </a:fld>
            <a:endParaRPr kumimoji="1" lang="ja-JP" altLang="en-US"/>
          </a:p>
        </p:txBody>
      </p:sp>
    </p:spTree>
    <p:extLst>
      <p:ext uri="{BB962C8B-B14F-4D97-AF65-F5344CB8AC3E}">
        <p14:creationId xmlns:p14="http://schemas.microsoft.com/office/powerpoint/2010/main" val="247970029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9A7575D-19EF-4CAD-81F8-6B0DECDA6A80}" type="slidenum">
              <a:rPr kumimoji="1" lang="ja-JP" altLang="en-US" smtClean="0"/>
              <a:t>2</a:t>
            </a:fld>
            <a:endParaRPr kumimoji="1" lang="ja-JP" altLang="en-US"/>
          </a:p>
        </p:txBody>
      </p:sp>
    </p:spTree>
    <p:extLst>
      <p:ext uri="{BB962C8B-B14F-4D97-AF65-F5344CB8AC3E}">
        <p14:creationId xmlns:p14="http://schemas.microsoft.com/office/powerpoint/2010/main" val="2110103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9A7575D-19EF-4CAD-81F8-6B0DECDA6A80}" type="slidenum">
              <a:rPr kumimoji="1" lang="ja-JP" altLang="en-US" smtClean="0"/>
              <a:t>3</a:t>
            </a:fld>
            <a:endParaRPr kumimoji="1" lang="ja-JP" altLang="en-US"/>
          </a:p>
        </p:txBody>
      </p:sp>
    </p:spTree>
    <p:extLst>
      <p:ext uri="{BB962C8B-B14F-4D97-AF65-F5344CB8AC3E}">
        <p14:creationId xmlns:p14="http://schemas.microsoft.com/office/powerpoint/2010/main" val="3192679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9A7575D-19EF-4CAD-81F8-6B0DECDA6A80}" type="slidenum">
              <a:rPr kumimoji="1" lang="ja-JP" altLang="en-US" smtClean="0"/>
              <a:t>4</a:t>
            </a:fld>
            <a:endParaRPr kumimoji="1" lang="ja-JP" altLang="en-US"/>
          </a:p>
        </p:txBody>
      </p:sp>
    </p:spTree>
    <p:extLst>
      <p:ext uri="{BB962C8B-B14F-4D97-AF65-F5344CB8AC3E}">
        <p14:creationId xmlns:p14="http://schemas.microsoft.com/office/powerpoint/2010/main" val="1937006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10"/>
          </p:nvPr>
        </p:nvSpPr>
        <p:spPr/>
        <p:txBody>
          <a:bodyPr/>
          <a:lstStyle/>
          <a:p>
            <a:fld id="{B9A7575D-19EF-4CAD-81F8-6B0DECDA6A80}" type="slidenum">
              <a:rPr kumimoji="1" lang="ja-JP" altLang="en-US" smtClean="0"/>
              <a:t>9</a:t>
            </a:fld>
            <a:endParaRPr kumimoji="1" lang="ja-JP" altLang="en-US"/>
          </a:p>
        </p:txBody>
      </p:sp>
    </p:spTree>
    <p:extLst>
      <p:ext uri="{BB962C8B-B14F-4D97-AF65-F5344CB8AC3E}">
        <p14:creationId xmlns:p14="http://schemas.microsoft.com/office/powerpoint/2010/main" val="39598277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C59598B-DF92-4B2D-9739-B0CC333873B5}" type="datetimeFigureOut">
              <a:rPr kumimoji="1" lang="ja-JP" altLang="en-US" smtClean="0"/>
              <a:t>2018/10/2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35D217A-BFDE-4E3B-A3C7-7F595088C9F2}" type="slidenum">
              <a:rPr kumimoji="1" lang="ja-JP" altLang="en-US" smtClean="0"/>
              <a:t>‹#›</a:t>
            </a:fld>
            <a:endParaRPr kumimoji="1" lang="ja-JP" altLang="en-US"/>
          </a:p>
        </p:txBody>
      </p:sp>
    </p:spTree>
    <p:extLst>
      <p:ext uri="{BB962C8B-B14F-4D97-AF65-F5344CB8AC3E}">
        <p14:creationId xmlns:p14="http://schemas.microsoft.com/office/powerpoint/2010/main" val="3136646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C59598B-DF92-4B2D-9739-B0CC333873B5}" type="datetimeFigureOut">
              <a:rPr kumimoji="1" lang="ja-JP" altLang="en-US" smtClean="0"/>
              <a:t>2018/10/2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35D217A-BFDE-4E3B-A3C7-7F595088C9F2}" type="slidenum">
              <a:rPr kumimoji="1" lang="ja-JP" altLang="en-US" smtClean="0"/>
              <a:t>‹#›</a:t>
            </a:fld>
            <a:endParaRPr kumimoji="1" lang="ja-JP" altLang="en-US"/>
          </a:p>
        </p:txBody>
      </p:sp>
    </p:spTree>
    <p:extLst>
      <p:ext uri="{BB962C8B-B14F-4D97-AF65-F5344CB8AC3E}">
        <p14:creationId xmlns:p14="http://schemas.microsoft.com/office/powerpoint/2010/main" val="146030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C59598B-DF92-4B2D-9739-B0CC333873B5}" type="datetimeFigureOut">
              <a:rPr kumimoji="1" lang="ja-JP" altLang="en-US" smtClean="0"/>
              <a:t>2018/10/2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35D217A-BFDE-4E3B-A3C7-7F595088C9F2}" type="slidenum">
              <a:rPr kumimoji="1" lang="ja-JP" altLang="en-US" smtClean="0"/>
              <a:t>‹#›</a:t>
            </a:fld>
            <a:endParaRPr kumimoji="1" lang="ja-JP" altLang="en-US"/>
          </a:p>
        </p:txBody>
      </p:sp>
    </p:spTree>
    <p:extLst>
      <p:ext uri="{BB962C8B-B14F-4D97-AF65-F5344CB8AC3E}">
        <p14:creationId xmlns:p14="http://schemas.microsoft.com/office/powerpoint/2010/main" val="2653469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C59598B-DF92-4B2D-9739-B0CC333873B5}" type="datetimeFigureOut">
              <a:rPr kumimoji="1" lang="ja-JP" altLang="en-US" smtClean="0"/>
              <a:t>2018/10/2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35D217A-BFDE-4E3B-A3C7-7F595088C9F2}" type="slidenum">
              <a:rPr kumimoji="1" lang="ja-JP" altLang="en-US" smtClean="0"/>
              <a:t>‹#›</a:t>
            </a:fld>
            <a:endParaRPr kumimoji="1" lang="ja-JP" altLang="en-US"/>
          </a:p>
        </p:txBody>
      </p:sp>
    </p:spTree>
    <p:extLst>
      <p:ext uri="{BB962C8B-B14F-4D97-AF65-F5344CB8AC3E}">
        <p14:creationId xmlns:p14="http://schemas.microsoft.com/office/powerpoint/2010/main" val="2905350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C59598B-DF92-4B2D-9739-B0CC333873B5}" type="datetimeFigureOut">
              <a:rPr kumimoji="1" lang="ja-JP" altLang="en-US" smtClean="0"/>
              <a:t>2018/10/2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35D217A-BFDE-4E3B-A3C7-7F595088C9F2}" type="slidenum">
              <a:rPr kumimoji="1" lang="ja-JP" altLang="en-US" smtClean="0"/>
              <a:t>‹#›</a:t>
            </a:fld>
            <a:endParaRPr kumimoji="1" lang="ja-JP" altLang="en-US"/>
          </a:p>
        </p:txBody>
      </p:sp>
    </p:spTree>
    <p:extLst>
      <p:ext uri="{BB962C8B-B14F-4D97-AF65-F5344CB8AC3E}">
        <p14:creationId xmlns:p14="http://schemas.microsoft.com/office/powerpoint/2010/main" val="146648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C59598B-DF92-4B2D-9739-B0CC333873B5}" type="datetimeFigureOut">
              <a:rPr kumimoji="1" lang="ja-JP" altLang="en-US" smtClean="0"/>
              <a:t>2018/10/2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35D217A-BFDE-4E3B-A3C7-7F595088C9F2}" type="slidenum">
              <a:rPr kumimoji="1" lang="ja-JP" altLang="en-US" smtClean="0"/>
              <a:t>‹#›</a:t>
            </a:fld>
            <a:endParaRPr kumimoji="1" lang="ja-JP" altLang="en-US"/>
          </a:p>
        </p:txBody>
      </p:sp>
    </p:spTree>
    <p:extLst>
      <p:ext uri="{BB962C8B-B14F-4D97-AF65-F5344CB8AC3E}">
        <p14:creationId xmlns:p14="http://schemas.microsoft.com/office/powerpoint/2010/main" val="909673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C59598B-DF92-4B2D-9739-B0CC333873B5}" type="datetimeFigureOut">
              <a:rPr kumimoji="1" lang="ja-JP" altLang="en-US" smtClean="0"/>
              <a:t>2018/10/2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35D217A-BFDE-4E3B-A3C7-7F595088C9F2}" type="slidenum">
              <a:rPr kumimoji="1" lang="ja-JP" altLang="en-US" smtClean="0"/>
              <a:t>‹#›</a:t>
            </a:fld>
            <a:endParaRPr kumimoji="1" lang="ja-JP" altLang="en-US"/>
          </a:p>
        </p:txBody>
      </p:sp>
    </p:spTree>
    <p:extLst>
      <p:ext uri="{BB962C8B-B14F-4D97-AF65-F5344CB8AC3E}">
        <p14:creationId xmlns:p14="http://schemas.microsoft.com/office/powerpoint/2010/main" val="4156231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C59598B-DF92-4B2D-9739-B0CC333873B5}" type="datetimeFigureOut">
              <a:rPr kumimoji="1" lang="ja-JP" altLang="en-US" smtClean="0"/>
              <a:t>2018/10/2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35D217A-BFDE-4E3B-A3C7-7F595088C9F2}" type="slidenum">
              <a:rPr kumimoji="1" lang="ja-JP" altLang="en-US" smtClean="0"/>
              <a:t>‹#›</a:t>
            </a:fld>
            <a:endParaRPr kumimoji="1" lang="ja-JP" altLang="en-US"/>
          </a:p>
        </p:txBody>
      </p:sp>
    </p:spTree>
    <p:extLst>
      <p:ext uri="{BB962C8B-B14F-4D97-AF65-F5344CB8AC3E}">
        <p14:creationId xmlns:p14="http://schemas.microsoft.com/office/powerpoint/2010/main" val="2985016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59598B-DF92-4B2D-9739-B0CC333873B5}" type="datetimeFigureOut">
              <a:rPr kumimoji="1" lang="ja-JP" altLang="en-US" smtClean="0"/>
              <a:t>2018/10/2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35D217A-BFDE-4E3B-A3C7-7F595088C9F2}" type="slidenum">
              <a:rPr kumimoji="1" lang="ja-JP" altLang="en-US" smtClean="0"/>
              <a:t>‹#›</a:t>
            </a:fld>
            <a:endParaRPr kumimoji="1" lang="ja-JP" altLang="en-US"/>
          </a:p>
        </p:txBody>
      </p:sp>
    </p:spTree>
    <p:extLst>
      <p:ext uri="{BB962C8B-B14F-4D97-AF65-F5344CB8AC3E}">
        <p14:creationId xmlns:p14="http://schemas.microsoft.com/office/powerpoint/2010/main" val="3855384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C59598B-DF92-4B2D-9739-B0CC333873B5}" type="datetimeFigureOut">
              <a:rPr kumimoji="1" lang="ja-JP" altLang="en-US" smtClean="0"/>
              <a:t>2018/10/2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35D217A-BFDE-4E3B-A3C7-7F595088C9F2}" type="slidenum">
              <a:rPr kumimoji="1" lang="ja-JP" altLang="en-US" smtClean="0"/>
              <a:t>‹#›</a:t>
            </a:fld>
            <a:endParaRPr kumimoji="1" lang="ja-JP" altLang="en-US"/>
          </a:p>
        </p:txBody>
      </p:sp>
    </p:spTree>
    <p:extLst>
      <p:ext uri="{BB962C8B-B14F-4D97-AF65-F5344CB8AC3E}">
        <p14:creationId xmlns:p14="http://schemas.microsoft.com/office/powerpoint/2010/main" val="2983281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C59598B-DF92-4B2D-9739-B0CC333873B5}" type="datetimeFigureOut">
              <a:rPr kumimoji="1" lang="ja-JP" altLang="en-US" smtClean="0"/>
              <a:t>2018/10/2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35D217A-BFDE-4E3B-A3C7-7F595088C9F2}" type="slidenum">
              <a:rPr kumimoji="1" lang="ja-JP" altLang="en-US" smtClean="0"/>
              <a:t>‹#›</a:t>
            </a:fld>
            <a:endParaRPr kumimoji="1" lang="ja-JP" altLang="en-US"/>
          </a:p>
        </p:txBody>
      </p:sp>
    </p:spTree>
    <p:extLst>
      <p:ext uri="{BB962C8B-B14F-4D97-AF65-F5344CB8AC3E}">
        <p14:creationId xmlns:p14="http://schemas.microsoft.com/office/powerpoint/2010/main" val="1512023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59598B-DF92-4B2D-9739-B0CC333873B5}" type="datetimeFigureOut">
              <a:rPr kumimoji="1" lang="ja-JP" altLang="en-US" smtClean="0"/>
              <a:t>2018/10/2</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5D217A-BFDE-4E3B-A3C7-7F595088C9F2}" type="slidenum">
              <a:rPr kumimoji="1" lang="ja-JP" altLang="en-US" smtClean="0"/>
              <a:t>‹#›</a:t>
            </a:fld>
            <a:endParaRPr kumimoji="1" lang="ja-JP" altLang="en-US"/>
          </a:p>
        </p:txBody>
      </p:sp>
    </p:spTree>
    <p:extLst>
      <p:ext uri="{BB962C8B-B14F-4D97-AF65-F5344CB8AC3E}">
        <p14:creationId xmlns:p14="http://schemas.microsoft.com/office/powerpoint/2010/main" val="14862279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5.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 xmlns:a16="http://schemas.microsoft.com/office/drawing/2014/main" id="{83B3466F-7E14-4FDC-B43F-FC24F3B27A40}"/>
              </a:ext>
            </a:extLst>
          </p:cNvPr>
          <p:cNvSpPr txBox="1"/>
          <p:nvPr/>
        </p:nvSpPr>
        <p:spPr>
          <a:xfrm>
            <a:off x="2203407" y="4273420"/>
            <a:ext cx="4737195" cy="875881"/>
          </a:xfrm>
          <a:prstGeom prst="rect">
            <a:avLst/>
          </a:prstGeom>
          <a:noFill/>
        </p:spPr>
        <p:txBody>
          <a:bodyPr wrap="none" rtlCol="0">
            <a:spAutoFit/>
          </a:bodyPr>
          <a:lstStyle/>
          <a:p>
            <a:pPr algn="ctr">
              <a:lnSpc>
                <a:spcPct val="150000"/>
              </a:lnSpc>
            </a:pPr>
            <a:r>
              <a:rPr kumimoji="1" lang="ja-JP" altLang="en-US" dirty="0"/>
              <a:t>京都大学医学部附属病院　免疫・膠原病内科</a:t>
            </a:r>
            <a:endParaRPr kumimoji="1" lang="en-US" altLang="ja-JP" dirty="0"/>
          </a:p>
          <a:p>
            <a:pPr algn="ctr">
              <a:lnSpc>
                <a:spcPct val="150000"/>
              </a:lnSpc>
            </a:pPr>
            <a:r>
              <a:rPr kumimoji="1" lang="ja-JP" altLang="en-US" dirty="0"/>
              <a:t>北郡 宏次、吉藤 元</a:t>
            </a:r>
            <a:endParaRPr kumimoji="1" lang="en-US" altLang="ja-JP" dirty="0"/>
          </a:p>
        </p:txBody>
      </p:sp>
      <p:sp>
        <p:nvSpPr>
          <p:cNvPr id="4" name="テキスト ボックス 3">
            <a:extLst>
              <a:ext uri="{FF2B5EF4-FFF2-40B4-BE49-F238E27FC236}">
                <a16:creationId xmlns="" xmlns:a16="http://schemas.microsoft.com/office/drawing/2014/main" id="{0242AF24-C212-4655-9B98-C76848DED19D}"/>
              </a:ext>
            </a:extLst>
          </p:cNvPr>
          <p:cNvSpPr txBox="1"/>
          <p:nvPr/>
        </p:nvSpPr>
        <p:spPr>
          <a:xfrm>
            <a:off x="2491944" y="5374432"/>
            <a:ext cx="4160114" cy="875881"/>
          </a:xfrm>
          <a:prstGeom prst="rect">
            <a:avLst/>
          </a:prstGeom>
          <a:noFill/>
        </p:spPr>
        <p:txBody>
          <a:bodyPr wrap="none" rtlCol="0">
            <a:spAutoFit/>
          </a:bodyPr>
          <a:lstStyle/>
          <a:p>
            <a:pPr algn="ctr">
              <a:lnSpc>
                <a:spcPct val="150000"/>
              </a:lnSpc>
            </a:pPr>
            <a:r>
              <a:rPr kumimoji="1" lang="ja-JP" altLang="en-US" dirty="0"/>
              <a:t>京都大学医学部附属病院　脳神経内科</a:t>
            </a:r>
          </a:p>
          <a:p>
            <a:pPr algn="ctr">
              <a:lnSpc>
                <a:spcPct val="150000"/>
              </a:lnSpc>
            </a:pPr>
            <a:r>
              <a:rPr kumimoji="1" lang="ja-JP" altLang="en-US" dirty="0"/>
              <a:t>綾木 孝、葛谷 聡</a:t>
            </a:r>
          </a:p>
        </p:txBody>
      </p:sp>
      <p:sp>
        <p:nvSpPr>
          <p:cNvPr id="5" name="テキスト ボックス 4">
            <a:extLst>
              <a:ext uri="{FF2B5EF4-FFF2-40B4-BE49-F238E27FC236}">
                <a16:creationId xmlns="" xmlns:a16="http://schemas.microsoft.com/office/drawing/2014/main" id="{1710390A-D1D0-41E8-97BD-64016A53D12F}"/>
              </a:ext>
            </a:extLst>
          </p:cNvPr>
          <p:cNvSpPr txBox="1"/>
          <p:nvPr/>
        </p:nvSpPr>
        <p:spPr>
          <a:xfrm>
            <a:off x="7453893" y="161730"/>
            <a:ext cx="1351652" cy="398058"/>
          </a:xfrm>
          <a:prstGeom prst="rect">
            <a:avLst/>
          </a:prstGeom>
          <a:noFill/>
        </p:spPr>
        <p:txBody>
          <a:bodyPr wrap="none" rtlCol="0">
            <a:spAutoFit/>
          </a:bodyPr>
          <a:lstStyle/>
          <a:p>
            <a:pPr algn="r">
              <a:lnSpc>
                <a:spcPct val="120000"/>
              </a:lnSpc>
            </a:pPr>
            <a:r>
              <a:rPr kumimoji="1" lang="en-US" altLang="ja-JP" dirty="0"/>
              <a:t>20180730</a:t>
            </a:r>
            <a:r>
              <a:rPr kumimoji="1" lang="ja-JP" altLang="en-US" dirty="0"/>
              <a:t>版</a:t>
            </a:r>
            <a:endParaRPr kumimoji="1" lang="en-US" altLang="ja-JP" dirty="0"/>
          </a:p>
        </p:txBody>
      </p:sp>
      <p:sp>
        <p:nvSpPr>
          <p:cNvPr id="6" name="テキスト ボックス 2">
            <a:extLst>
              <a:ext uri="{FF2B5EF4-FFF2-40B4-BE49-F238E27FC236}">
                <a16:creationId xmlns="" xmlns:a16="http://schemas.microsoft.com/office/drawing/2014/main" id="{F9FEB42A-5520-47B6-B0F5-B80252F71FD8}"/>
              </a:ext>
            </a:extLst>
          </p:cNvPr>
          <p:cNvSpPr txBox="1">
            <a:spLocks noChangeArrowheads="1"/>
          </p:cNvSpPr>
          <p:nvPr/>
        </p:nvSpPr>
        <p:spPr bwMode="auto">
          <a:xfrm>
            <a:off x="876300" y="2291908"/>
            <a:ext cx="7391400" cy="1534138"/>
          </a:xfrm>
          <a:prstGeom prst="rect">
            <a:avLst/>
          </a:prstGeom>
          <a:gradFill rotWithShape="1">
            <a:gsLst>
              <a:gs pos="0">
                <a:srgbClr val="4BACC6">
                  <a:tint val="50000"/>
                  <a:satMod val="300000"/>
                </a:srgbClr>
              </a:gs>
              <a:gs pos="27000">
                <a:sysClr val="window" lastClr="FFFFFF"/>
              </a:gs>
              <a:gs pos="100000">
                <a:srgbClr val="4BACC6">
                  <a:tint val="15000"/>
                  <a:satMod val="350000"/>
                </a:srgbClr>
              </a:gs>
            </a:gsLst>
            <a:lin ang="16200000" scaled="1"/>
          </a:gradFill>
          <a:ln w="9525" cap="flat" cmpd="sng" algn="ctr">
            <a:solidFill>
              <a:srgbClr val="4BACC6">
                <a:shade val="95000"/>
                <a:satMod val="105000"/>
              </a:srgbClr>
            </a:solidFill>
            <a:prstDash val="solid"/>
            <a:headEnd/>
            <a:tailEnd/>
          </a:ln>
          <a:effectLst>
            <a:outerShdw blurRad="40000" dist="20000" dir="5400000" rotWithShape="0">
              <a:srgbClr val="000000">
                <a:alpha val="38000"/>
              </a:srgbClr>
            </a:outerShdw>
          </a:effec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lvl="0" algn="ctr">
              <a:lnSpc>
                <a:spcPct val="120000"/>
              </a:lnSpc>
            </a:pPr>
            <a:r>
              <a:rPr lang="ja-JP" altLang="en-US" sz="3200" dirty="0">
                <a:solidFill>
                  <a:prstClr val="black"/>
                </a:solidFill>
                <a:latin typeface="Calibri"/>
                <a:ea typeface="ＭＳ Ｐゴシック"/>
              </a:rPr>
              <a:t>患者さんへの説明補助イラスト</a:t>
            </a:r>
            <a:endParaRPr lang="en-US" altLang="ja-JP" sz="3200" dirty="0">
              <a:solidFill>
                <a:prstClr val="black"/>
              </a:solidFill>
              <a:latin typeface="Calibri"/>
              <a:ea typeface="ＭＳ Ｐゴシック"/>
            </a:endParaRPr>
          </a:p>
          <a:p>
            <a:pPr algn="ctr">
              <a:lnSpc>
                <a:spcPct val="120000"/>
              </a:lnSpc>
            </a:pPr>
            <a:r>
              <a:rPr lang="ja-JP" altLang="en-US" sz="2400" dirty="0"/>
              <a:t>－脳せきずい液中のオステオポンチン</a:t>
            </a:r>
            <a:endParaRPr lang="en-US" altLang="ja-JP" sz="2400" dirty="0"/>
          </a:p>
          <a:p>
            <a:pPr algn="ctr">
              <a:lnSpc>
                <a:spcPct val="120000"/>
              </a:lnSpc>
            </a:pPr>
            <a:r>
              <a:rPr lang="ja-JP" altLang="en-US" sz="2400" dirty="0"/>
              <a:t>に関する疾患比較研究－</a:t>
            </a:r>
            <a:endParaRPr lang="en-US" altLang="ja-JP" sz="2400" dirty="0"/>
          </a:p>
        </p:txBody>
      </p:sp>
      <p:pic>
        <p:nvPicPr>
          <p:cNvPr id="9" name="図 8">
            <a:extLst>
              <a:ext uri="{FF2B5EF4-FFF2-40B4-BE49-F238E27FC236}">
                <a16:creationId xmlns="" xmlns:a16="http://schemas.microsoft.com/office/drawing/2014/main" id="{8C6CA0F2-8F26-45E1-AD67-8C2FD275B1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7864" y="4858603"/>
            <a:ext cx="1825608" cy="1647611"/>
          </a:xfrm>
          <a:prstGeom prst="rect">
            <a:avLst/>
          </a:prstGeom>
        </p:spPr>
      </p:pic>
    </p:spTree>
    <p:extLst>
      <p:ext uri="{BB962C8B-B14F-4D97-AF65-F5344CB8AC3E}">
        <p14:creationId xmlns:p14="http://schemas.microsoft.com/office/powerpoint/2010/main" val="35406906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 xmlns:a16="http://schemas.microsoft.com/office/drawing/2014/main" id="{8A9E26C8-A365-4626-91DE-A78E961470FF}"/>
              </a:ext>
            </a:extLst>
          </p:cNvPr>
          <p:cNvSpPr txBox="1"/>
          <p:nvPr/>
        </p:nvSpPr>
        <p:spPr>
          <a:xfrm>
            <a:off x="2880676" y="155296"/>
            <a:ext cx="3382656" cy="551369"/>
          </a:xfrm>
          <a:prstGeom prst="rect">
            <a:avLst/>
          </a:prstGeom>
          <a:noFill/>
        </p:spPr>
        <p:txBody>
          <a:bodyPr wrap="none" rtlCol="0">
            <a:spAutoFit/>
          </a:bodyPr>
          <a:lstStyle/>
          <a:p>
            <a:pPr algn="ctr">
              <a:lnSpc>
                <a:spcPct val="120000"/>
              </a:lnSpc>
            </a:pPr>
            <a:r>
              <a:rPr kumimoji="1" lang="ja-JP" altLang="en-US" sz="2800" dirty="0">
                <a:solidFill>
                  <a:srgbClr val="0000FF"/>
                </a:solidFill>
                <a:latin typeface="Meiryo UI" panose="020B0604030504040204" pitchFamily="50" charset="-128"/>
                <a:ea typeface="Meiryo UI" panose="020B0604030504040204" pitchFamily="50" charset="-128"/>
              </a:rPr>
              <a:t>データとサンプルの保存</a:t>
            </a:r>
          </a:p>
        </p:txBody>
      </p:sp>
      <p:sp>
        <p:nvSpPr>
          <p:cNvPr id="6" name="テキスト ボックス 5">
            <a:extLst>
              <a:ext uri="{FF2B5EF4-FFF2-40B4-BE49-F238E27FC236}">
                <a16:creationId xmlns="" xmlns:a16="http://schemas.microsoft.com/office/drawing/2014/main" id="{7BD3B338-3A13-422C-8631-5EE0E7696ACE}"/>
              </a:ext>
            </a:extLst>
          </p:cNvPr>
          <p:cNvSpPr txBox="1"/>
          <p:nvPr/>
        </p:nvSpPr>
        <p:spPr>
          <a:xfrm>
            <a:off x="1483984" y="1282484"/>
            <a:ext cx="3693584" cy="424732"/>
          </a:xfrm>
          <a:prstGeom prst="rect">
            <a:avLst/>
          </a:prstGeom>
          <a:noFill/>
        </p:spPr>
        <p:txBody>
          <a:bodyPr wrap="square" rtlCol="0">
            <a:spAutoFit/>
          </a:bodyPr>
          <a:lstStyle/>
          <a:p>
            <a:pPr>
              <a:lnSpc>
                <a:spcPct val="120000"/>
              </a:lnSpc>
            </a:pPr>
            <a:r>
              <a:rPr kumimoji="1" lang="ja-JP" altLang="en-US" dirty="0">
                <a:latin typeface="Meiryo UI" panose="020B0604030504040204" pitchFamily="50" charset="-128"/>
                <a:ea typeface="Meiryo UI" panose="020B0604030504040204" pitchFamily="50" charset="-128"/>
              </a:rPr>
              <a:t>研究期間：　</a:t>
            </a:r>
            <a:r>
              <a:rPr kumimoji="1" lang="en-US" altLang="ja-JP" dirty="0">
                <a:latin typeface="Meiryo UI" panose="020B0604030504040204" pitchFamily="50" charset="-128"/>
                <a:ea typeface="Meiryo UI" panose="020B0604030504040204" pitchFamily="50" charset="-128"/>
              </a:rPr>
              <a:t>2022</a:t>
            </a:r>
            <a:r>
              <a:rPr kumimoji="1" lang="ja-JP" altLang="en-US" dirty="0">
                <a:latin typeface="Meiryo UI" panose="020B0604030504040204" pitchFamily="50" charset="-128"/>
                <a:ea typeface="Meiryo UI" panose="020B0604030504040204" pitchFamily="50" charset="-128"/>
              </a:rPr>
              <a:t>年</a:t>
            </a:r>
            <a:r>
              <a:rPr kumimoji="1" lang="en-US" altLang="ja-JP" dirty="0">
                <a:latin typeface="Meiryo UI" panose="020B0604030504040204" pitchFamily="50" charset="-128"/>
                <a:ea typeface="Meiryo UI" panose="020B0604030504040204" pitchFamily="50" charset="-128"/>
              </a:rPr>
              <a:t>3</a:t>
            </a:r>
            <a:r>
              <a:rPr kumimoji="1" lang="ja-JP" altLang="en-US" dirty="0">
                <a:latin typeface="Meiryo UI" panose="020B0604030504040204" pitchFamily="50" charset="-128"/>
                <a:ea typeface="Meiryo UI" panose="020B0604030504040204" pitchFamily="50" charset="-128"/>
              </a:rPr>
              <a:t>月まで</a:t>
            </a:r>
            <a:endParaRPr kumimoji="1" lang="en-US" altLang="ja-JP" dirty="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 xmlns:a16="http://schemas.microsoft.com/office/drawing/2014/main" id="{DAAD1142-4819-49BD-912F-55FD3BD12AA2}"/>
              </a:ext>
            </a:extLst>
          </p:cNvPr>
          <p:cNvSpPr txBox="1"/>
          <p:nvPr/>
        </p:nvSpPr>
        <p:spPr>
          <a:xfrm>
            <a:off x="1483983" y="2051840"/>
            <a:ext cx="2287397" cy="424732"/>
          </a:xfrm>
          <a:prstGeom prst="rect">
            <a:avLst/>
          </a:prstGeom>
          <a:noFill/>
        </p:spPr>
        <p:txBody>
          <a:bodyPr wrap="square" rtlCol="0">
            <a:spAutoFit/>
          </a:bodyPr>
          <a:lstStyle/>
          <a:p>
            <a:pPr>
              <a:lnSpc>
                <a:spcPct val="120000"/>
              </a:lnSpc>
            </a:pPr>
            <a:r>
              <a:rPr kumimoji="1" lang="ja-JP" altLang="en-US" dirty="0">
                <a:latin typeface="Meiryo UI" panose="020B0604030504040204" pitchFamily="50" charset="-128"/>
                <a:ea typeface="Meiryo UI" panose="020B0604030504040204" pitchFamily="50" charset="-128"/>
              </a:rPr>
              <a:t>研究データの保管</a:t>
            </a:r>
            <a:endParaRPr kumimoji="1" lang="en-US" altLang="ja-JP"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 xmlns:a16="http://schemas.microsoft.com/office/drawing/2014/main" id="{6C077E00-CB62-4C1C-B13B-1A7D6D0C71E7}"/>
              </a:ext>
            </a:extLst>
          </p:cNvPr>
          <p:cNvSpPr txBox="1"/>
          <p:nvPr/>
        </p:nvSpPr>
        <p:spPr>
          <a:xfrm>
            <a:off x="1483983" y="2499581"/>
            <a:ext cx="6785242" cy="1421928"/>
          </a:xfrm>
          <a:prstGeom prst="rect">
            <a:avLst/>
          </a:prstGeom>
          <a:noFill/>
        </p:spPr>
        <p:txBody>
          <a:bodyPr wrap="square" rtlCol="0">
            <a:spAutoFit/>
          </a:bodyPr>
          <a:lstStyle/>
          <a:p>
            <a:pPr>
              <a:lnSpc>
                <a:spcPct val="120000"/>
              </a:lnSpc>
            </a:pPr>
            <a:r>
              <a:rPr kumimoji="1" lang="ja-JP" altLang="en-US" dirty="0">
                <a:latin typeface="Meiryo UI" panose="020B0604030504040204" pitchFamily="50" charset="-128"/>
                <a:ea typeface="Meiryo UI" panose="020B0604030504040204" pitchFamily="50" charset="-128"/>
              </a:rPr>
              <a:t>臨床情報　・・・　本研究では病名以外の情報を用いません</a:t>
            </a:r>
            <a:endParaRPr kumimoji="1" lang="en-US" altLang="ja-JP" dirty="0">
              <a:latin typeface="Meiryo UI" panose="020B0604030504040204" pitchFamily="50" charset="-128"/>
              <a:ea typeface="Meiryo UI" panose="020B0604030504040204" pitchFamily="50" charset="-128"/>
            </a:endParaRPr>
          </a:p>
          <a:p>
            <a:pPr>
              <a:lnSpc>
                <a:spcPct val="120000"/>
              </a:lnSpc>
            </a:pPr>
            <a:r>
              <a:rPr kumimoji="1" lang="ja-JP" altLang="en-US" dirty="0">
                <a:latin typeface="Meiryo UI" panose="020B0604030504040204" pitchFamily="50" charset="-128"/>
                <a:ea typeface="Meiryo UI" panose="020B0604030504040204" pitchFamily="50" charset="-128"/>
              </a:rPr>
              <a:t>オステオポンチン測定値　・・・　</a:t>
            </a:r>
            <a:endParaRPr kumimoji="1" lang="en-US" altLang="ja-JP" dirty="0">
              <a:latin typeface="Meiryo UI" panose="020B0604030504040204" pitchFamily="50" charset="-128"/>
              <a:ea typeface="Meiryo UI" panose="020B0604030504040204" pitchFamily="50" charset="-128"/>
            </a:endParaRPr>
          </a:p>
          <a:p>
            <a:pPr>
              <a:lnSpc>
                <a:spcPct val="120000"/>
              </a:lnSpc>
            </a:pPr>
            <a:r>
              <a:rPr kumimoji="1" lang="ja-JP" altLang="en-US" dirty="0">
                <a:latin typeface="Meiryo UI" panose="020B0604030504040204" pitchFamily="50" charset="-128"/>
                <a:ea typeface="Meiryo UI" panose="020B0604030504040204" pitchFamily="50" charset="-128"/>
              </a:rPr>
              <a:t>もしも患者さんから研究不参加の意思表示があった場合は</a:t>
            </a:r>
            <a:endParaRPr kumimoji="1" lang="en-US" altLang="ja-JP" dirty="0">
              <a:latin typeface="Meiryo UI" panose="020B0604030504040204" pitchFamily="50" charset="-128"/>
              <a:ea typeface="Meiryo UI" panose="020B0604030504040204" pitchFamily="50" charset="-128"/>
            </a:endParaRPr>
          </a:p>
          <a:p>
            <a:pPr>
              <a:lnSpc>
                <a:spcPct val="120000"/>
              </a:lnSpc>
            </a:pPr>
            <a:r>
              <a:rPr kumimoji="1" lang="ja-JP" altLang="en-US" dirty="0">
                <a:latin typeface="Meiryo UI" panose="020B0604030504040204" pitchFamily="50" charset="-128"/>
                <a:ea typeface="Meiryo UI" panose="020B0604030504040204" pitchFamily="50" charset="-128"/>
              </a:rPr>
              <a:t>データを抹消いたします</a:t>
            </a:r>
            <a:endParaRPr kumimoji="1" lang="en-US" altLang="ja-JP" dirty="0">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 xmlns:a16="http://schemas.microsoft.com/office/drawing/2014/main" id="{5DB1B94C-CCE4-4707-A8B5-3F32423ADFBE}"/>
              </a:ext>
            </a:extLst>
          </p:cNvPr>
          <p:cNvSpPr txBox="1"/>
          <p:nvPr/>
        </p:nvSpPr>
        <p:spPr>
          <a:xfrm>
            <a:off x="1483983" y="4252706"/>
            <a:ext cx="2513949" cy="424732"/>
          </a:xfrm>
          <a:prstGeom prst="rect">
            <a:avLst/>
          </a:prstGeom>
          <a:noFill/>
        </p:spPr>
        <p:txBody>
          <a:bodyPr wrap="square" rtlCol="0">
            <a:spAutoFit/>
          </a:bodyPr>
          <a:lstStyle/>
          <a:p>
            <a:pPr>
              <a:lnSpc>
                <a:spcPct val="120000"/>
              </a:lnSpc>
            </a:pPr>
            <a:r>
              <a:rPr kumimoji="1" lang="ja-JP" altLang="en-US" dirty="0">
                <a:latin typeface="Meiryo UI" panose="020B0604030504040204" pitchFamily="50" charset="-128"/>
                <a:ea typeface="Meiryo UI" panose="020B0604030504040204" pitchFamily="50" charset="-128"/>
              </a:rPr>
              <a:t>研究サンプルの保管</a:t>
            </a:r>
            <a:endParaRPr kumimoji="1" lang="en-US" altLang="ja-JP" dirty="0">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 xmlns:a16="http://schemas.microsoft.com/office/drawing/2014/main" id="{7B6A8CEF-270C-42DE-BEA2-E6762EF743C4}"/>
              </a:ext>
            </a:extLst>
          </p:cNvPr>
          <p:cNvSpPr txBox="1"/>
          <p:nvPr/>
        </p:nvSpPr>
        <p:spPr>
          <a:xfrm>
            <a:off x="1483983" y="4719365"/>
            <a:ext cx="7029823" cy="1421928"/>
          </a:xfrm>
          <a:prstGeom prst="rect">
            <a:avLst/>
          </a:prstGeom>
          <a:noFill/>
        </p:spPr>
        <p:txBody>
          <a:bodyPr wrap="square" rtlCol="0">
            <a:spAutoFit/>
          </a:bodyPr>
          <a:lstStyle/>
          <a:p>
            <a:pPr>
              <a:lnSpc>
                <a:spcPct val="120000"/>
              </a:lnSpc>
            </a:pPr>
            <a:r>
              <a:rPr kumimoji="1" lang="ja-JP" altLang="en-US" dirty="0">
                <a:latin typeface="Meiryo UI" panose="020B0604030504040204" pitchFamily="50" charset="-128"/>
                <a:ea typeface="Meiryo UI" panose="020B0604030504040204" pitchFamily="50" charset="-128"/>
              </a:rPr>
              <a:t>本研究目的で用いた脳せきずい液</a:t>
            </a:r>
            <a:r>
              <a:rPr kumimoji="1" lang="en-US" altLang="ja-JP" dirty="0">
                <a:latin typeface="Meiryo UI" panose="020B0604030504040204" pitchFamily="50" charset="-128"/>
                <a:ea typeface="Meiryo UI" panose="020B0604030504040204" pitchFamily="50" charset="-128"/>
              </a:rPr>
              <a:t>0.2 mL</a:t>
            </a:r>
            <a:r>
              <a:rPr kumimoji="1" lang="ja-JP" altLang="en-US" dirty="0">
                <a:latin typeface="Meiryo UI" panose="020B0604030504040204" pitchFamily="50" charset="-128"/>
                <a:ea typeface="Meiryo UI" panose="020B0604030504040204" pitchFamily="50" charset="-128"/>
              </a:rPr>
              <a:t>のうち</a:t>
            </a:r>
            <a:endParaRPr kumimoji="1" lang="en-US" altLang="ja-JP" dirty="0">
              <a:latin typeface="Meiryo UI" panose="020B0604030504040204" pitchFamily="50" charset="-128"/>
              <a:ea typeface="Meiryo UI" panose="020B0604030504040204" pitchFamily="50" charset="-128"/>
            </a:endParaRPr>
          </a:p>
          <a:p>
            <a:pPr>
              <a:lnSpc>
                <a:spcPct val="120000"/>
              </a:lnSpc>
            </a:pPr>
            <a:r>
              <a:rPr kumimoji="1" lang="ja-JP" altLang="en-US" dirty="0">
                <a:latin typeface="Meiryo UI" panose="020B0604030504040204" pitchFamily="50" charset="-128"/>
                <a:ea typeface="Meiryo UI" panose="020B0604030504040204" pitchFamily="50" charset="-128"/>
              </a:rPr>
              <a:t>再測定のために保存していた「あまり」は、</a:t>
            </a:r>
            <a:endParaRPr kumimoji="1" lang="en-US" altLang="ja-JP" dirty="0">
              <a:latin typeface="Meiryo UI" panose="020B0604030504040204" pitchFamily="50" charset="-128"/>
              <a:ea typeface="Meiryo UI" panose="020B0604030504040204" pitchFamily="50" charset="-128"/>
            </a:endParaRPr>
          </a:p>
          <a:p>
            <a:pPr>
              <a:lnSpc>
                <a:spcPct val="120000"/>
              </a:lnSpc>
            </a:pPr>
            <a:r>
              <a:rPr kumimoji="1" lang="ja-JP" altLang="en-US" dirty="0">
                <a:latin typeface="Meiryo UI" panose="020B0604030504040204" pitchFamily="50" charset="-128"/>
                <a:ea typeface="Meiryo UI" panose="020B0604030504040204" pitchFamily="50" charset="-128"/>
              </a:rPr>
              <a:t>① 研究期間終了時</a:t>
            </a:r>
            <a:endParaRPr kumimoji="1" lang="en-US" altLang="ja-JP" dirty="0">
              <a:latin typeface="Meiryo UI" panose="020B0604030504040204" pitchFamily="50" charset="-128"/>
              <a:ea typeface="Meiryo UI" panose="020B0604030504040204" pitchFamily="50" charset="-128"/>
            </a:endParaRPr>
          </a:p>
          <a:p>
            <a:pPr>
              <a:lnSpc>
                <a:spcPct val="120000"/>
              </a:lnSpc>
            </a:pPr>
            <a:r>
              <a:rPr kumimoji="1" lang="ja-JP" altLang="en-US" dirty="0">
                <a:latin typeface="Meiryo UI" panose="020B0604030504040204" pitchFamily="50" charset="-128"/>
                <a:ea typeface="Meiryo UI" panose="020B0604030504040204" pitchFamily="50" charset="-128"/>
              </a:rPr>
              <a:t>② もしも患者さんから研究不参加の意思表示があった</a:t>
            </a:r>
            <a:r>
              <a:rPr kumimoji="1" lang="ja-JP" altLang="en-US" dirty="0" smtClean="0">
                <a:latin typeface="Meiryo UI" panose="020B0604030504040204" pitchFamily="50" charset="-128"/>
                <a:ea typeface="Meiryo UI" panose="020B0604030504040204" pitchFamily="50" charset="-128"/>
              </a:rPr>
              <a:t>場合に</a:t>
            </a:r>
            <a:r>
              <a:rPr kumimoji="1" lang="ja-JP" altLang="en-US" dirty="0">
                <a:latin typeface="Meiryo UI" panose="020B0604030504040204" pitchFamily="50" charset="-128"/>
                <a:ea typeface="Meiryo UI" panose="020B0604030504040204" pitchFamily="50" charset="-128"/>
              </a:rPr>
              <a:t>廃棄します</a:t>
            </a:r>
            <a:endParaRPr kumimoji="1"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30512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 xmlns:a16="http://schemas.microsoft.com/office/drawing/2014/main" id="{E789A558-0426-48D3-8B13-2CC25CF087B9}"/>
              </a:ext>
            </a:extLst>
          </p:cNvPr>
          <p:cNvSpPr txBox="1"/>
          <p:nvPr/>
        </p:nvSpPr>
        <p:spPr>
          <a:xfrm>
            <a:off x="998753" y="349637"/>
            <a:ext cx="7146508" cy="485774"/>
          </a:xfrm>
          <a:prstGeom prst="rect">
            <a:avLst/>
          </a:prstGeom>
          <a:noFill/>
        </p:spPr>
        <p:txBody>
          <a:bodyPr wrap="none" rtlCol="0">
            <a:spAutoFit/>
          </a:bodyPr>
          <a:lstStyle/>
          <a:p>
            <a:pPr algn="ctr">
              <a:lnSpc>
                <a:spcPct val="120000"/>
              </a:lnSpc>
            </a:pPr>
            <a:r>
              <a:rPr kumimoji="1" lang="ja-JP" altLang="en-US" sz="2400" dirty="0">
                <a:solidFill>
                  <a:srgbClr val="0000FF"/>
                </a:solidFill>
                <a:latin typeface="Meiryo UI" panose="020B0604030504040204" pitchFamily="50" charset="-128"/>
                <a:ea typeface="Meiryo UI" panose="020B0604030504040204" pitchFamily="50" charset="-128"/>
              </a:rPr>
              <a:t>研究の背景（１）　－ 全身性エリテマトーデスとは？ －</a:t>
            </a:r>
          </a:p>
        </p:txBody>
      </p:sp>
      <p:grpSp>
        <p:nvGrpSpPr>
          <p:cNvPr id="36" name="グループ化 35">
            <a:extLst>
              <a:ext uri="{FF2B5EF4-FFF2-40B4-BE49-F238E27FC236}">
                <a16:creationId xmlns="" xmlns:a16="http://schemas.microsoft.com/office/drawing/2014/main" id="{8072710E-D99B-4C54-B1F8-77525CBD34EF}"/>
              </a:ext>
            </a:extLst>
          </p:cNvPr>
          <p:cNvGrpSpPr/>
          <p:nvPr/>
        </p:nvGrpSpPr>
        <p:grpSpPr>
          <a:xfrm>
            <a:off x="2753194" y="1829215"/>
            <a:ext cx="3735286" cy="3890422"/>
            <a:chOff x="2898228" y="1317359"/>
            <a:chExt cx="3735286" cy="3890422"/>
          </a:xfrm>
        </p:grpSpPr>
        <p:pic>
          <p:nvPicPr>
            <p:cNvPr id="37" name="図 36">
              <a:extLst>
                <a:ext uri="{FF2B5EF4-FFF2-40B4-BE49-F238E27FC236}">
                  <a16:creationId xmlns="" xmlns:a16="http://schemas.microsoft.com/office/drawing/2014/main" id="{F92C37BC-532F-4116-82C0-3F31E7DD03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6395" y="1317359"/>
              <a:ext cx="2518367" cy="3886369"/>
            </a:xfrm>
            <a:prstGeom prst="rect">
              <a:avLst/>
            </a:prstGeom>
          </p:spPr>
        </p:pic>
        <p:grpSp>
          <p:nvGrpSpPr>
            <p:cNvPr id="38" name="グループ化 37">
              <a:extLst>
                <a:ext uri="{FF2B5EF4-FFF2-40B4-BE49-F238E27FC236}">
                  <a16:creationId xmlns="" xmlns:a16="http://schemas.microsoft.com/office/drawing/2014/main" id="{D6931C29-D6C4-4F49-B3AE-D193ADA75031}"/>
                </a:ext>
              </a:extLst>
            </p:cNvPr>
            <p:cNvGrpSpPr/>
            <p:nvPr/>
          </p:nvGrpSpPr>
          <p:grpSpPr>
            <a:xfrm>
              <a:off x="4217679" y="3952835"/>
              <a:ext cx="766910" cy="637779"/>
              <a:chOff x="4140199" y="4378325"/>
              <a:chExt cx="939800" cy="781558"/>
            </a:xfrm>
          </p:grpSpPr>
          <p:sp>
            <p:nvSpPr>
              <p:cNvPr id="70" name="楕円 69">
                <a:extLst>
                  <a:ext uri="{FF2B5EF4-FFF2-40B4-BE49-F238E27FC236}">
                    <a16:creationId xmlns="" xmlns:a16="http://schemas.microsoft.com/office/drawing/2014/main" id="{8009AACA-3CEF-4CD0-B260-F0E0F7F2F5BC}"/>
                  </a:ext>
                </a:extLst>
              </p:cNvPr>
              <p:cNvSpPr/>
              <p:nvPr/>
            </p:nvSpPr>
            <p:spPr>
              <a:xfrm>
                <a:off x="4676774" y="4432300"/>
                <a:ext cx="403225" cy="6540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kumimoji="1" lang="ja-JP" altLang="en-US" sz="1200">
                  <a:latin typeface="Meiryo UI" panose="020B0604030504040204" pitchFamily="50" charset="-128"/>
                  <a:ea typeface="Meiryo UI" panose="020B0604030504040204" pitchFamily="50" charset="-128"/>
                </a:endParaRPr>
              </a:p>
            </p:txBody>
          </p:sp>
          <p:sp>
            <p:nvSpPr>
              <p:cNvPr id="71" name="楕円 70">
                <a:extLst>
                  <a:ext uri="{FF2B5EF4-FFF2-40B4-BE49-F238E27FC236}">
                    <a16:creationId xmlns="" xmlns:a16="http://schemas.microsoft.com/office/drawing/2014/main" id="{0161AA07-9354-4AEA-9AE4-1350531BB8AB}"/>
                  </a:ext>
                </a:extLst>
              </p:cNvPr>
              <p:cNvSpPr/>
              <p:nvPr/>
            </p:nvSpPr>
            <p:spPr>
              <a:xfrm rot="192959">
                <a:off x="4140199" y="4432300"/>
                <a:ext cx="403225" cy="6540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kumimoji="1" lang="ja-JP" altLang="en-US" sz="1200">
                  <a:latin typeface="Meiryo UI" panose="020B0604030504040204" pitchFamily="50" charset="-128"/>
                  <a:ea typeface="Meiryo UI" panose="020B0604030504040204" pitchFamily="50" charset="-128"/>
                </a:endParaRPr>
              </a:p>
            </p:txBody>
          </p:sp>
          <p:pic>
            <p:nvPicPr>
              <p:cNvPr id="72" name="図 71">
                <a:extLst>
                  <a:ext uri="{FF2B5EF4-FFF2-40B4-BE49-F238E27FC236}">
                    <a16:creationId xmlns="" xmlns:a16="http://schemas.microsoft.com/office/drawing/2014/main" id="{66428ECE-F7DA-4C94-AE9B-C6100F1066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54323" y="4378325"/>
                <a:ext cx="919480" cy="781558"/>
              </a:xfrm>
              <a:prstGeom prst="rect">
                <a:avLst/>
              </a:prstGeom>
            </p:spPr>
          </p:pic>
        </p:grpSp>
        <p:grpSp>
          <p:nvGrpSpPr>
            <p:cNvPr id="39" name="グループ化 38">
              <a:extLst>
                <a:ext uri="{FF2B5EF4-FFF2-40B4-BE49-F238E27FC236}">
                  <a16:creationId xmlns="" xmlns:a16="http://schemas.microsoft.com/office/drawing/2014/main" id="{A1B2BB9A-44F7-4DB8-B737-25515C3F0719}"/>
                </a:ext>
              </a:extLst>
            </p:cNvPr>
            <p:cNvGrpSpPr/>
            <p:nvPr/>
          </p:nvGrpSpPr>
          <p:grpSpPr>
            <a:xfrm>
              <a:off x="4028321" y="2764970"/>
              <a:ext cx="1097440" cy="1221874"/>
              <a:chOff x="4326575" y="3068320"/>
              <a:chExt cx="1344844" cy="1371599"/>
            </a:xfrm>
          </p:grpSpPr>
          <p:sp>
            <p:nvSpPr>
              <p:cNvPr id="67" name="四角形: 角を丸くする 3">
                <a:extLst>
                  <a:ext uri="{FF2B5EF4-FFF2-40B4-BE49-F238E27FC236}">
                    <a16:creationId xmlns="" xmlns:a16="http://schemas.microsoft.com/office/drawing/2014/main" id="{BE2FA771-678B-4136-8852-A262D65C0050}"/>
                  </a:ext>
                </a:extLst>
              </p:cNvPr>
              <p:cNvSpPr/>
              <p:nvPr/>
            </p:nvSpPr>
            <p:spPr>
              <a:xfrm rot="21423107">
                <a:off x="5048601" y="3391627"/>
                <a:ext cx="600142" cy="923823"/>
              </a:xfrm>
              <a:custGeom>
                <a:avLst/>
                <a:gdLst>
                  <a:gd name="connsiteX0" fmla="*/ 0 w 592667"/>
                  <a:gd name="connsiteY0" fmla="*/ 98780 h 923823"/>
                  <a:gd name="connsiteX1" fmla="*/ 98780 w 592667"/>
                  <a:gd name="connsiteY1" fmla="*/ 0 h 923823"/>
                  <a:gd name="connsiteX2" fmla="*/ 493887 w 592667"/>
                  <a:gd name="connsiteY2" fmla="*/ 0 h 923823"/>
                  <a:gd name="connsiteX3" fmla="*/ 592667 w 592667"/>
                  <a:gd name="connsiteY3" fmla="*/ 98780 h 923823"/>
                  <a:gd name="connsiteX4" fmla="*/ 592667 w 592667"/>
                  <a:gd name="connsiteY4" fmla="*/ 825043 h 923823"/>
                  <a:gd name="connsiteX5" fmla="*/ 493887 w 592667"/>
                  <a:gd name="connsiteY5" fmla="*/ 923823 h 923823"/>
                  <a:gd name="connsiteX6" fmla="*/ 98780 w 592667"/>
                  <a:gd name="connsiteY6" fmla="*/ 923823 h 923823"/>
                  <a:gd name="connsiteX7" fmla="*/ 0 w 592667"/>
                  <a:gd name="connsiteY7" fmla="*/ 825043 h 923823"/>
                  <a:gd name="connsiteX8" fmla="*/ 0 w 592667"/>
                  <a:gd name="connsiteY8" fmla="*/ 98780 h 923823"/>
                  <a:gd name="connsiteX0" fmla="*/ 0 w 592667"/>
                  <a:gd name="connsiteY0" fmla="*/ 105529 h 930572"/>
                  <a:gd name="connsiteX1" fmla="*/ 98780 w 592667"/>
                  <a:gd name="connsiteY1" fmla="*/ 6749 h 930572"/>
                  <a:gd name="connsiteX2" fmla="*/ 362828 w 592667"/>
                  <a:gd name="connsiteY2" fmla="*/ 0 h 930572"/>
                  <a:gd name="connsiteX3" fmla="*/ 592667 w 592667"/>
                  <a:gd name="connsiteY3" fmla="*/ 105529 h 930572"/>
                  <a:gd name="connsiteX4" fmla="*/ 592667 w 592667"/>
                  <a:gd name="connsiteY4" fmla="*/ 831792 h 930572"/>
                  <a:gd name="connsiteX5" fmla="*/ 493887 w 592667"/>
                  <a:gd name="connsiteY5" fmla="*/ 930572 h 930572"/>
                  <a:gd name="connsiteX6" fmla="*/ 98780 w 592667"/>
                  <a:gd name="connsiteY6" fmla="*/ 930572 h 930572"/>
                  <a:gd name="connsiteX7" fmla="*/ 0 w 592667"/>
                  <a:gd name="connsiteY7" fmla="*/ 831792 h 930572"/>
                  <a:gd name="connsiteX8" fmla="*/ 0 w 592667"/>
                  <a:gd name="connsiteY8" fmla="*/ 105529 h 930572"/>
                  <a:gd name="connsiteX0" fmla="*/ 0 w 592667"/>
                  <a:gd name="connsiteY0" fmla="*/ 105529 h 930572"/>
                  <a:gd name="connsiteX1" fmla="*/ 98780 w 592667"/>
                  <a:gd name="connsiteY1" fmla="*/ 6749 h 930572"/>
                  <a:gd name="connsiteX2" fmla="*/ 362828 w 592667"/>
                  <a:gd name="connsiteY2" fmla="*/ 0 h 930572"/>
                  <a:gd name="connsiteX3" fmla="*/ 585573 w 592667"/>
                  <a:gd name="connsiteY3" fmla="*/ 325588 h 930572"/>
                  <a:gd name="connsiteX4" fmla="*/ 592667 w 592667"/>
                  <a:gd name="connsiteY4" fmla="*/ 831792 h 930572"/>
                  <a:gd name="connsiteX5" fmla="*/ 493887 w 592667"/>
                  <a:gd name="connsiteY5" fmla="*/ 930572 h 930572"/>
                  <a:gd name="connsiteX6" fmla="*/ 98780 w 592667"/>
                  <a:gd name="connsiteY6" fmla="*/ 930572 h 930572"/>
                  <a:gd name="connsiteX7" fmla="*/ 0 w 592667"/>
                  <a:gd name="connsiteY7" fmla="*/ 831792 h 930572"/>
                  <a:gd name="connsiteX8" fmla="*/ 0 w 592667"/>
                  <a:gd name="connsiteY8" fmla="*/ 105529 h 930572"/>
                  <a:gd name="connsiteX0" fmla="*/ 0 w 592667"/>
                  <a:gd name="connsiteY0" fmla="*/ 105656 h 930699"/>
                  <a:gd name="connsiteX1" fmla="*/ 98780 w 592667"/>
                  <a:gd name="connsiteY1" fmla="*/ 6876 h 930699"/>
                  <a:gd name="connsiteX2" fmla="*/ 278055 w 592667"/>
                  <a:gd name="connsiteY2" fmla="*/ 0 h 930699"/>
                  <a:gd name="connsiteX3" fmla="*/ 585573 w 592667"/>
                  <a:gd name="connsiteY3" fmla="*/ 325715 h 930699"/>
                  <a:gd name="connsiteX4" fmla="*/ 592667 w 592667"/>
                  <a:gd name="connsiteY4" fmla="*/ 831919 h 930699"/>
                  <a:gd name="connsiteX5" fmla="*/ 493887 w 592667"/>
                  <a:gd name="connsiteY5" fmla="*/ 930699 h 930699"/>
                  <a:gd name="connsiteX6" fmla="*/ 98780 w 592667"/>
                  <a:gd name="connsiteY6" fmla="*/ 930699 h 930699"/>
                  <a:gd name="connsiteX7" fmla="*/ 0 w 592667"/>
                  <a:gd name="connsiteY7" fmla="*/ 831919 h 930699"/>
                  <a:gd name="connsiteX8" fmla="*/ 0 w 592667"/>
                  <a:gd name="connsiteY8" fmla="*/ 105656 h 930699"/>
                  <a:gd name="connsiteX0" fmla="*/ 0 w 592667"/>
                  <a:gd name="connsiteY0" fmla="*/ 105656 h 930699"/>
                  <a:gd name="connsiteX1" fmla="*/ 98780 w 592667"/>
                  <a:gd name="connsiteY1" fmla="*/ 6876 h 930699"/>
                  <a:gd name="connsiteX2" fmla="*/ 278055 w 592667"/>
                  <a:gd name="connsiteY2" fmla="*/ 0 h 930699"/>
                  <a:gd name="connsiteX3" fmla="*/ 583015 w 592667"/>
                  <a:gd name="connsiteY3" fmla="*/ 622310 h 930699"/>
                  <a:gd name="connsiteX4" fmla="*/ 592667 w 592667"/>
                  <a:gd name="connsiteY4" fmla="*/ 831919 h 930699"/>
                  <a:gd name="connsiteX5" fmla="*/ 493887 w 592667"/>
                  <a:gd name="connsiteY5" fmla="*/ 930699 h 930699"/>
                  <a:gd name="connsiteX6" fmla="*/ 98780 w 592667"/>
                  <a:gd name="connsiteY6" fmla="*/ 930699 h 930699"/>
                  <a:gd name="connsiteX7" fmla="*/ 0 w 592667"/>
                  <a:gd name="connsiteY7" fmla="*/ 831919 h 930699"/>
                  <a:gd name="connsiteX8" fmla="*/ 0 w 592667"/>
                  <a:gd name="connsiteY8" fmla="*/ 105656 h 930699"/>
                  <a:gd name="connsiteX0" fmla="*/ 0 w 593430"/>
                  <a:gd name="connsiteY0" fmla="*/ 105656 h 930699"/>
                  <a:gd name="connsiteX1" fmla="*/ 98780 w 593430"/>
                  <a:gd name="connsiteY1" fmla="*/ 6876 h 930699"/>
                  <a:gd name="connsiteX2" fmla="*/ 278055 w 593430"/>
                  <a:gd name="connsiteY2" fmla="*/ 0 h 930699"/>
                  <a:gd name="connsiteX3" fmla="*/ 593430 w 593430"/>
                  <a:gd name="connsiteY3" fmla="*/ 584696 h 930699"/>
                  <a:gd name="connsiteX4" fmla="*/ 592667 w 593430"/>
                  <a:gd name="connsiteY4" fmla="*/ 831919 h 930699"/>
                  <a:gd name="connsiteX5" fmla="*/ 493887 w 593430"/>
                  <a:gd name="connsiteY5" fmla="*/ 930699 h 930699"/>
                  <a:gd name="connsiteX6" fmla="*/ 98780 w 593430"/>
                  <a:gd name="connsiteY6" fmla="*/ 930699 h 930699"/>
                  <a:gd name="connsiteX7" fmla="*/ 0 w 593430"/>
                  <a:gd name="connsiteY7" fmla="*/ 831919 h 930699"/>
                  <a:gd name="connsiteX8" fmla="*/ 0 w 593430"/>
                  <a:gd name="connsiteY8" fmla="*/ 105656 h 930699"/>
                  <a:gd name="connsiteX0" fmla="*/ 0 w 593430"/>
                  <a:gd name="connsiteY0" fmla="*/ 98780 h 923823"/>
                  <a:gd name="connsiteX1" fmla="*/ 98780 w 593430"/>
                  <a:gd name="connsiteY1" fmla="*/ 0 h 923823"/>
                  <a:gd name="connsiteX2" fmla="*/ 323472 w 593430"/>
                  <a:gd name="connsiteY2" fmla="*/ 16657 h 923823"/>
                  <a:gd name="connsiteX3" fmla="*/ 593430 w 593430"/>
                  <a:gd name="connsiteY3" fmla="*/ 577820 h 923823"/>
                  <a:gd name="connsiteX4" fmla="*/ 592667 w 593430"/>
                  <a:gd name="connsiteY4" fmla="*/ 825043 h 923823"/>
                  <a:gd name="connsiteX5" fmla="*/ 493887 w 593430"/>
                  <a:gd name="connsiteY5" fmla="*/ 923823 h 923823"/>
                  <a:gd name="connsiteX6" fmla="*/ 98780 w 593430"/>
                  <a:gd name="connsiteY6" fmla="*/ 923823 h 923823"/>
                  <a:gd name="connsiteX7" fmla="*/ 0 w 593430"/>
                  <a:gd name="connsiteY7" fmla="*/ 825043 h 923823"/>
                  <a:gd name="connsiteX8" fmla="*/ 0 w 593430"/>
                  <a:gd name="connsiteY8" fmla="*/ 98780 h 923823"/>
                  <a:gd name="connsiteX0" fmla="*/ 0 w 593430"/>
                  <a:gd name="connsiteY0" fmla="*/ 98780 h 923823"/>
                  <a:gd name="connsiteX1" fmla="*/ 98780 w 593430"/>
                  <a:gd name="connsiteY1" fmla="*/ 0 h 923823"/>
                  <a:gd name="connsiteX2" fmla="*/ 323472 w 593430"/>
                  <a:gd name="connsiteY2" fmla="*/ 16657 h 923823"/>
                  <a:gd name="connsiteX3" fmla="*/ 593430 w 593430"/>
                  <a:gd name="connsiteY3" fmla="*/ 577820 h 923823"/>
                  <a:gd name="connsiteX4" fmla="*/ 592667 w 593430"/>
                  <a:gd name="connsiteY4" fmla="*/ 825043 h 923823"/>
                  <a:gd name="connsiteX5" fmla="*/ 473184 w 593430"/>
                  <a:gd name="connsiteY5" fmla="*/ 914278 h 923823"/>
                  <a:gd name="connsiteX6" fmla="*/ 98780 w 593430"/>
                  <a:gd name="connsiteY6" fmla="*/ 923823 h 923823"/>
                  <a:gd name="connsiteX7" fmla="*/ 0 w 593430"/>
                  <a:gd name="connsiteY7" fmla="*/ 825043 h 923823"/>
                  <a:gd name="connsiteX8" fmla="*/ 0 w 593430"/>
                  <a:gd name="connsiteY8" fmla="*/ 98780 h 923823"/>
                  <a:gd name="connsiteX0" fmla="*/ 0 w 593430"/>
                  <a:gd name="connsiteY0" fmla="*/ 98780 h 923823"/>
                  <a:gd name="connsiteX1" fmla="*/ 98780 w 593430"/>
                  <a:gd name="connsiteY1" fmla="*/ 0 h 923823"/>
                  <a:gd name="connsiteX2" fmla="*/ 323472 w 593430"/>
                  <a:gd name="connsiteY2" fmla="*/ 16657 h 923823"/>
                  <a:gd name="connsiteX3" fmla="*/ 593430 w 593430"/>
                  <a:gd name="connsiteY3" fmla="*/ 577820 h 923823"/>
                  <a:gd name="connsiteX4" fmla="*/ 568172 w 593430"/>
                  <a:gd name="connsiteY4" fmla="*/ 806825 h 923823"/>
                  <a:gd name="connsiteX5" fmla="*/ 473184 w 593430"/>
                  <a:gd name="connsiteY5" fmla="*/ 914278 h 923823"/>
                  <a:gd name="connsiteX6" fmla="*/ 98780 w 593430"/>
                  <a:gd name="connsiteY6" fmla="*/ 923823 h 923823"/>
                  <a:gd name="connsiteX7" fmla="*/ 0 w 593430"/>
                  <a:gd name="connsiteY7" fmla="*/ 825043 h 923823"/>
                  <a:gd name="connsiteX8" fmla="*/ 0 w 593430"/>
                  <a:gd name="connsiteY8" fmla="*/ 98780 h 923823"/>
                  <a:gd name="connsiteX0" fmla="*/ 0 w 593514"/>
                  <a:gd name="connsiteY0" fmla="*/ 98780 h 923823"/>
                  <a:gd name="connsiteX1" fmla="*/ 98780 w 593514"/>
                  <a:gd name="connsiteY1" fmla="*/ 0 h 923823"/>
                  <a:gd name="connsiteX2" fmla="*/ 323472 w 593514"/>
                  <a:gd name="connsiteY2" fmla="*/ 16657 h 923823"/>
                  <a:gd name="connsiteX3" fmla="*/ 593430 w 593514"/>
                  <a:gd name="connsiteY3" fmla="*/ 577820 h 923823"/>
                  <a:gd name="connsiteX4" fmla="*/ 568172 w 593514"/>
                  <a:gd name="connsiteY4" fmla="*/ 806825 h 923823"/>
                  <a:gd name="connsiteX5" fmla="*/ 473184 w 593514"/>
                  <a:gd name="connsiteY5" fmla="*/ 914278 h 923823"/>
                  <a:gd name="connsiteX6" fmla="*/ 98780 w 593514"/>
                  <a:gd name="connsiteY6" fmla="*/ 923823 h 923823"/>
                  <a:gd name="connsiteX7" fmla="*/ 0 w 593514"/>
                  <a:gd name="connsiteY7" fmla="*/ 825043 h 923823"/>
                  <a:gd name="connsiteX8" fmla="*/ 0 w 593514"/>
                  <a:gd name="connsiteY8" fmla="*/ 98780 h 923823"/>
                  <a:gd name="connsiteX0" fmla="*/ 0 w 593514"/>
                  <a:gd name="connsiteY0" fmla="*/ 98780 h 923823"/>
                  <a:gd name="connsiteX1" fmla="*/ 98780 w 593514"/>
                  <a:gd name="connsiteY1" fmla="*/ 0 h 923823"/>
                  <a:gd name="connsiteX2" fmla="*/ 323472 w 593514"/>
                  <a:gd name="connsiteY2" fmla="*/ 16657 h 923823"/>
                  <a:gd name="connsiteX3" fmla="*/ 593430 w 593514"/>
                  <a:gd name="connsiteY3" fmla="*/ 577820 h 923823"/>
                  <a:gd name="connsiteX4" fmla="*/ 568172 w 593514"/>
                  <a:gd name="connsiteY4" fmla="*/ 806825 h 923823"/>
                  <a:gd name="connsiteX5" fmla="*/ 473184 w 593514"/>
                  <a:gd name="connsiteY5" fmla="*/ 914278 h 923823"/>
                  <a:gd name="connsiteX6" fmla="*/ 98780 w 593514"/>
                  <a:gd name="connsiteY6" fmla="*/ 923823 h 923823"/>
                  <a:gd name="connsiteX7" fmla="*/ 0 w 593514"/>
                  <a:gd name="connsiteY7" fmla="*/ 825043 h 923823"/>
                  <a:gd name="connsiteX8" fmla="*/ 0 w 593514"/>
                  <a:gd name="connsiteY8" fmla="*/ 98780 h 923823"/>
                  <a:gd name="connsiteX0" fmla="*/ 0 w 598486"/>
                  <a:gd name="connsiteY0" fmla="*/ 98780 h 923823"/>
                  <a:gd name="connsiteX1" fmla="*/ 98780 w 598486"/>
                  <a:gd name="connsiteY1" fmla="*/ 0 h 923823"/>
                  <a:gd name="connsiteX2" fmla="*/ 323472 w 598486"/>
                  <a:gd name="connsiteY2" fmla="*/ 16657 h 923823"/>
                  <a:gd name="connsiteX3" fmla="*/ 593430 w 598486"/>
                  <a:gd name="connsiteY3" fmla="*/ 577820 h 923823"/>
                  <a:gd name="connsiteX4" fmla="*/ 568172 w 598486"/>
                  <a:gd name="connsiteY4" fmla="*/ 806825 h 923823"/>
                  <a:gd name="connsiteX5" fmla="*/ 473184 w 598486"/>
                  <a:gd name="connsiteY5" fmla="*/ 914278 h 923823"/>
                  <a:gd name="connsiteX6" fmla="*/ 98780 w 598486"/>
                  <a:gd name="connsiteY6" fmla="*/ 923823 h 923823"/>
                  <a:gd name="connsiteX7" fmla="*/ 0 w 598486"/>
                  <a:gd name="connsiteY7" fmla="*/ 825043 h 923823"/>
                  <a:gd name="connsiteX8" fmla="*/ 0 w 598486"/>
                  <a:gd name="connsiteY8" fmla="*/ 98780 h 923823"/>
                  <a:gd name="connsiteX0" fmla="*/ 0 w 598486"/>
                  <a:gd name="connsiteY0" fmla="*/ 98780 h 923823"/>
                  <a:gd name="connsiteX1" fmla="*/ 98780 w 598486"/>
                  <a:gd name="connsiteY1" fmla="*/ 0 h 923823"/>
                  <a:gd name="connsiteX2" fmla="*/ 323472 w 598486"/>
                  <a:gd name="connsiteY2" fmla="*/ 16657 h 923823"/>
                  <a:gd name="connsiteX3" fmla="*/ 593430 w 598486"/>
                  <a:gd name="connsiteY3" fmla="*/ 577820 h 923823"/>
                  <a:gd name="connsiteX4" fmla="*/ 568172 w 598486"/>
                  <a:gd name="connsiteY4" fmla="*/ 806825 h 923823"/>
                  <a:gd name="connsiteX5" fmla="*/ 473184 w 598486"/>
                  <a:gd name="connsiteY5" fmla="*/ 914278 h 923823"/>
                  <a:gd name="connsiteX6" fmla="*/ 98780 w 598486"/>
                  <a:gd name="connsiteY6" fmla="*/ 923823 h 923823"/>
                  <a:gd name="connsiteX7" fmla="*/ 0 w 598486"/>
                  <a:gd name="connsiteY7" fmla="*/ 825043 h 923823"/>
                  <a:gd name="connsiteX8" fmla="*/ 0 w 598486"/>
                  <a:gd name="connsiteY8" fmla="*/ 98780 h 923823"/>
                  <a:gd name="connsiteX0" fmla="*/ 0 w 600142"/>
                  <a:gd name="connsiteY0" fmla="*/ 98780 h 923823"/>
                  <a:gd name="connsiteX1" fmla="*/ 98780 w 600142"/>
                  <a:gd name="connsiteY1" fmla="*/ 0 h 923823"/>
                  <a:gd name="connsiteX2" fmla="*/ 323472 w 600142"/>
                  <a:gd name="connsiteY2" fmla="*/ 16657 h 923823"/>
                  <a:gd name="connsiteX3" fmla="*/ 593430 w 600142"/>
                  <a:gd name="connsiteY3" fmla="*/ 577820 h 923823"/>
                  <a:gd name="connsiteX4" fmla="*/ 568172 w 600142"/>
                  <a:gd name="connsiteY4" fmla="*/ 806825 h 923823"/>
                  <a:gd name="connsiteX5" fmla="*/ 473184 w 600142"/>
                  <a:gd name="connsiteY5" fmla="*/ 914278 h 923823"/>
                  <a:gd name="connsiteX6" fmla="*/ 98780 w 600142"/>
                  <a:gd name="connsiteY6" fmla="*/ 923823 h 923823"/>
                  <a:gd name="connsiteX7" fmla="*/ 0 w 600142"/>
                  <a:gd name="connsiteY7" fmla="*/ 825043 h 923823"/>
                  <a:gd name="connsiteX8" fmla="*/ 0 w 600142"/>
                  <a:gd name="connsiteY8" fmla="*/ 98780 h 923823"/>
                  <a:gd name="connsiteX0" fmla="*/ 0 w 600142"/>
                  <a:gd name="connsiteY0" fmla="*/ 98780 h 923823"/>
                  <a:gd name="connsiteX1" fmla="*/ 98780 w 600142"/>
                  <a:gd name="connsiteY1" fmla="*/ 0 h 923823"/>
                  <a:gd name="connsiteX2" fmla="*/ 323472 w 600142"/>
                  <a:gd name="connsiteY2" fmla="*/ 16657 h 923823"/>
                  <a:gd name="connsiteX3" fmla="*/ 593430 w 600142"/>
                  <a:gd name="connsiteY3" fmla="*/ 577820 h 923823"/>
                  <a:gd name="connsiteX4" fmla="*/ 568172 w 600142"/>
                  <a:gd name="connsiteY4" fmla="*/ 806825 h 923823"/>
                  <a:gd name="connsiteX5" fmla="*/ 473184 w 600142"/>
                  <a:gd name="connsiteY5" fmla="*/ 914278 h 923823"/>
                  <a:gd name="connsiteX6" fmla="*/ 98780 w 600142"/>
                  <a:gd name="connsiteY6" fmla="*/ 923823 h 923823"/>
                  <a:gd name="connsiteX7" fmla="*/ 0 w 600142"/>
                  <a:gd name="connsiteY7" fmla="*/ 825043 h 923823"/>
                  <a:gd name="connsiteX8" fmla="*/ 0 w 600142"/>
                  <a:gd name="connsiteY8" fmla="*/ 98780 h 923823"/>
                  <a:gd name="connsiteX0" fmla="*/ 0 w 600142"/>
                  <a:gd name="connsiteY0" fmla="*/ 98780 h 923823"/>
                  <a:gd name="connsiteX1" fmla="*/ 98780 w 600142"/>
                  <a:gd name="connsiteY1" fmla="*/ 0 h 923823"/>
                  <a:gd name="connsiteX2" fmla="*/ 323472 w 600142"/>
                  <a:gd name="connsiteY2" fmla="*/ 16657 h 923823"/>
                  <a:gd name="connsiteX3" fmla="*/ 593430 w 600142"/>
                  <a:gd name="connsiteY3" fmla="*/ 577820 h 923823"/>
                  <a:gd name="connsiteX4" fmla="*/ 568172 w 600142"/>
                  <a:gd name="connsiteY4" fmla="*/ 806825 h 923823"/>
                  <a:gd name="connsiteX5" fmla="*/ 473184 w 600142"/>
                  <a:gd name="connsiteY5" fmla="*/ 914278 h 923823"/>
                  <a:gd name="connsiteX6" fmla="*/ 98780 w 600142"/>
                  <a:gd name="connsiteY6" fmla="*/ 923823 h 923823"/>
                  <a:gd name="connsiteX7" fmla="*/ 0 w 600142"/>
                  <a:gd name="connsiteY7" fmla="*/ 825043 h 923823"/>
                  <a:gd name="connsiteX8" fmla="*/ 0 w 600142"/>
                  <a:gd name="connsiteY8" fmla="*/ 98780 h 923823"/>
                  <a:gd name="connsiteX0" fmla="*/ 0 w 600142"/>
                  <a:gd name="connsiteY0" fmla="*/ 103438 h 928481"/>
                  <a:gd name="connsiteX1" fmla="*/ 98780 w 600142"/>
                  <a:gd name="connsiteY1" fmla="*/ 4658 h 928481"/>
                  <a:gd name="connsiteX2" fmla="*/ 323472 w 600142"/>
                  <a:gd name="connsiteY2" fmla="*/ 21315 h 928481"/>
                  <a:gd name="connsiteX3" fmla="*/ 593430 w 600142"/>
                  <a:gd name="connsiteY3" fmla="*/ 582478 h 928481"/>
                  <a:gd name="connsiteX4" fmla="*/ 568172 w 600142"/>
                  <a:gd name="connsiteY4" fmla="*/ 811483 h 928481"/>
                  <a:gd name="connsiteX5" fmla="*/ 473184 w 600142"/>
                  <a:gd name="connsiteY5" fmla="*/ 918936 h 928481"/>
                  <a:gd name="connsiteX6" fmla="*/ 98780 w 600142"/>
                  <a:gd name="connsiteY6" fmla="*/ 928481 h 928481"/>
                  <a:gd name="connsiteX7" fmla="*/ 0 w 600142"/>
                  <a:gd name="connsiteY7" fmla="*/ 829701 h 928481"/>
                  <a:gd name="connsiteX8" fmla="*/ 0 w 600142"/>
                  <a:gd name="connsiteY8" fmla="*/ 103438 h 928481"/>
                  <a:gd name="connsiteX0" fmla="*/ 0 w 600142"/>
                  <a:gd name="connsiteY0" fmla="*/ 98780 h 923823"/>
                  <a:gd name="connsiteX1" fmla="*/ 98780 w 600142"/>
                  <a:gd name="connsiteY1" fmla="*/ 0 h 923823"/>
                  <a:gd name="connsiteX2" fmla="*/ 334849 w 600142"/>
                  <a:gd name="connsiteY2" fmla="*/ 42677 h 923823"/>
                  <a:gd name="connsiteX3" fmla="*/ 593430 w 600142"/>
                  <a:gd name="connsiteY3" fmla="*/ 577820 h 923823"/>
                  <a:gd name="connsiteX4" fmla="*/ 568172 w 600142"/>
                  <a:gd name="connsiteY4" fmla="*/ 806825 h 923823"/>
                  <a:gd name="connsiteX5" fmla="*/ 473184 w 600142"/>
                  <a:gd name="connsiteY5" fmla="*/ 914278 h 923823"/>
                  <a:gd name="connsiteX6" fmla="*/ 98780 w 600142"/>
                  <a:gd name="connsiteY6" fmla="*/ 923823 h 923823"/>
                  <a:gd name="connsiteX7" fmla="*/ 0 w 600142"/>
                  <a:gd name="connsiteY7" fmla="*/ 825043 h 923823"/>
                  <a:gd name="connsiteX8" fmla="*/ 0 w 600142"/>
                  <a:gd name="connsiteY8" fmla="*/ 98780 h 92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0142" h="923823">
                    <a:moveTo>
                      <a:pt x="0" y="98780"/>
                    </a:moveTo>
                    <a:cubicBezTo>
                      <a:pt x="0" y="44225"/>
                      <a:pt x="44225" y="0"/>
                      <a:pt x="98780" y="0"/>
                    </a:cubicBezTo>
                    <a:cubicBezTo>
                      <a:pt x="230482" y="0"/>
                      <a:pt x="271693" y="8057"/>
                      <a:pt x="334849" y="42677"/>
                    </a:cubicBezTo>
                    <a:cubicBezTo>
                      <a:pt x="410525" y="126424"/>
                      <a:pt x="566036" y="499600"/>
                      <a:pt x="593430" y="577820"/>
                    </a:cubicBezTo>
                    <a:cubicBezTo>
                      <a:pt x="613249" y="702592"/>
                      <a:pt x="584443" y="722063"/>
                      <a:pt x="568172" y="806825"/>
                    </a:cubicBezTo>
                    <a:cubicBezTo>
                      <a:pt x="535485" y="878771"/>
                      <a:pt x="527739" y="914278"/>
                      <a:pt x="473184" y="914278"/>
                    </a:cubicBezTo>
                    <a:lnTo>
                      <a:pt x="98780" y="923823"/>
                    </a:lnTo>
                    <a:cubicBezTo>
                      <a:pt x="44225" y="923823"/>
                      <a:pt x="0" y="879598"/>
                      <a:pt x="0" y="825043"/>
                    </a:cubicBezTo>
                    <a:lnTo>
                      <a:pt x="0" y="9878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kumimoji="1" lang="ja-JP" altLang="en-US" sz="1200">
                  <a:latin typeface="Meiryo UI" panose="020B0604030504040204" pitchFamily="50" charset="-128"/>
                  <a:ea typeface="Meiryo UI" panose="020B0604030504040204" pitchFamily="50" charset="-128"/>
                </a:endParaRPr>
              </a:p>
            </p:txBody>
          </p:sp>
          <p:sp>
            <p:nvSpPr>
              <p:cNvPr id="68" name="四角形: 角を丸くする 3">
                <a:extLst>
                  <a:ext uri="{FF2B5EF4-FFF2-40B4-BE49-F238E27FC236}">
                    <a16:creationId xmlns="" xmlns:a16="http://schemas.microsoft.com/office/drawing/2014/main" id="{0A163568-B513-45D3-ABF2-C53E8B32B25F}"/>
                  </a:ext>
                </a:extLst>
              </p:cNvPr>
              <p:cNvSpPr/>
              <p:nvPr/>
            </p:nvSpPr>
            <p:spPr>
              <a:xfrm rot="176893" flipH="1">
                <a:off x="4346926" y="3385277"/>
                <a:ext cx="600142" cy="923823"/>
              </a:xfrm>
              <a:custGeom>
                <a:avLst/>
                <a:gdLst>
                  <a:gd name="connsiteX0" fmla="*/ 0 w 592667"/>
                  <a:gd name="connsiteY0" fmla="*/ 98780 h 923823"/>
                  <a:gd name="connsiteX1" fmla="*/ 98780 w 592667"/>
                  <a:gd name="connsiteY1" fmla="*/ 0 h 923823"/>
                  <a:gd name="connsiteX2" fmla="*/ 493887 w 592667"/>
                  <a:gd name="connsiteY2" fmla="*/ 0 h 923823"/>
                  <a:gd name="connsiteX3" fmla="*/ 592667 w 592667"/>
                  <a:gd name="connsiteY3" fmla="*/ 98780 h 923823"/>
                  <a:gd name="connsiteX4" fmla="*/ 592667 w 592667"/>
                  <a:gd name="connsiteY4" fmla="*/ 825043 h 923823"/>
                  <a:gd name="connsiteX5" fmla="*/ 493887 w 592667"/>
                  <a:gd name="connsiteY5" fmla="*/ 923823 h 923823"/>
                  <a:gd name="connsiteX6" fmla="*/ 98780 w 592667"/>
                  <a:gd name="connsiteY6" fmla="*/ 923823 h 923823"/>
                  <a:gd name="connsiteX7" fmla="*/ 0 w 592667"/>
                  <a:gd name="connsiteY7" fmla="*/ 825043 h 923823"/>
                  <a:gd name="connsiteX8" fmla="*/ 0 w 592667"/>
                  <a:gd name="connsiteY8" fmla="*/ 98780 h 923823"/>
                  <a:gd name="connsiteX0" fmla="*/ 0 w 592667"/>
                  <a:gd name="connsiteY0" fmla="*/ 105529 h 930572"/>
                  <a:gd name="connsiteX1" fmla="*/ 98780 w 592667"/>
                  <a:gd name="connsiteY1" fmla="*/ 6749 h 930572"/>
                  <a:gd name="connsiteX2" fmla="*/ 362828 w 592667"/>
                  <a:gd name="connsiteY2" fmla="*/ 0 h 930572"/>
                  <a:gd name="connsiteX3" fmla="*/ 592667 w 592667"/>
                  <a:gd name="connsiteY3" fmla="*/ 105529 h 930572"/>
                  <a:gd name="connsiteX4" fmla="*/ 592667 w 592667"/>
                  <a:gd name="connsiteY4" fmla="*/ 831792 h 930572"/>
                  <a:gd name="connsiteX5" fmla="*/ 493887 w 592667"/>
                  <a:gd name="connsiteY5" fmla="*/ 930572 h 930572"/>
                  <a:gd name="connsiteX6" fmla="*/ 98780 w 592667"/>
                  <a:gd name="connsiteY6" fmla="*/ 930572 h 930572"/>
                  <a:gd name="connsiteX7" fmla="*/ 0 w 592667"/>
                  <a:gd name="connsiteY7" fmla="*/ 831792 h 930572"/>
                  <a:gd name="connsiteX8" fmla="*/ 0 w 592667"/>
                  <a:gd name="connsiteY8" fmla="*/ 105529 h 930572"/>
                  <a:gd name="connsiteX0" fmla="*/ 0 w 592667"/>
                  <a:gd name="connsiteY0" fmla="*/ 105529 h 930572"/>
                  <a:gd name="connsiteX1" fmla="*/ 98780 w 592667"/>
                  <a:gd name="connsiteY1" fmla="*/ 6749 h 930572"/>
                  <a:gd name="connsiteX2" fmla="*/ 362828 w 592667"/>
                  <a:gd name="connsiteY2" fmla="*/ 0 h 930572"/>
                  <a:gd name="connsiteX3" fmla="*/ 585573 w 592667"/>
                  <a:gd name="connsiteY3" fmla="*/ 325588 h 930572"/>
                  <a:gd name="connsiteX4" fmla="*/ 592667 w 592667"/>
                  <a:gd name="connsiteY4" fmla="*/ 831792 h 930572"/>
                  <a:gd name="connsiteX5" fmla="*/ 493887 w 592667"/>
                  <a:gd name="connsiteY5" fmla="*/ 930572 h 930572"/>
                  <a:gd name="connsiteX6" fmla="*/ 98780 w 592667"/>
                  <a:gd name="connsiteY6" fmla="*/ 930572 h 930572"/>
                  <a:gd name="connsiteX7" fmla="*/ 0 w 592667"/>
                  <a:gd name="connsiteY7" fmla="*/ 831792 h 930572"/>
                  <a:gd name="connsiteX8" fmla="*/ 0 w 592667"/>
                  <a:gd name="connsiteY8" fmla="*/ 105529 h 930572"/>
                  <a:gd name="connsiteX0" fmla="*/ 0 w 592667"/>
                  <a:gd name="connsiteY0" fmla="*/ 105656 h 930699"/>
                  <a:gd name="connsiteX1" fmla="*/ 98780 w 592667"/>
                  <a:gd name="connsiteY1" fmla="*/ 6876 h 930699"/>
                  <a:gd name="connsiteX2" fmla="*/ 278055 w 592667"/>
                  <a:gd name="connsiteY2" fmla="*/ 0 h 930699"/>
                  <a:gd name="connsiteX3" fmla="*/ 585573 w 592667"/>
                  <a:gd name="connsiteY3" fmla="*/ 325715 h 930699"/>
                  <a:gd name="connsiteX4" fmla="*/ 592667 w 592667"/>
                  <a:gd name="connsiteY4" fmla="*/ 831919 h 930699"/>
                  <a:gd name="connsiteX5" fmla="*/ 493887 w 592667"/>
                  <a:gd name="connsiteY5" fmla="*/ 930699 h 930699"/>
                  <a:gd name="connsiteX6" fmla="*/ 98780 w 592667"/>
                  <a:gd name="connsiteY6" fmla="*/ 930699 h 930699"/>
                  <a:gd name="connsiteX7" fmla="*/ 0 w 592667"/>
                  <a:gd name="connsiteY7" fmla="*/ 831919 h 930699"/>
                  <a:gd name="connsiteX8" fmla="*/ 0 w 592667"/>
                  <a:gd name="connsiteY8" fmla="*/ 105656 h 930699"/>
                  <a:gd name="connsiteX0" fmla="*/ 0 w 592667"/>
                  <a:gd name="connsiteY0" fmla="*/ 105656 h 930699"/>
                  <a:gd name="connsiteX1" fmla="*/ 98780 w 592667"/>
                  <a:gd name="connsiteY1" fmla="*/ 6876 h 930699"/>
                  <a:gd name="connsiteX2" fmla="*/ 278055 w 592667"/>
                  <a:gd name="connsiteY2" fmla="*/ 0 h 930699"/>
                  <a:gd name="connsiteX3" fmla="*/ 583015 w 592667"/>
                  <a:gd name="connsiteY3" fmla="*/ 622310 h 930699"/>
                  <a:gd name="connsiteX4" fmla="*/ 592667 w 592667"/>
                  <a:gd name="connsiteY4" fmla="*/ 831919 h 930699"/>
                  <a:gd name="connsiteX5" fmla="*/ 493887 w 592667"/>
                  <a:gd name="connsiteY5" fmla="*/ 930699 h 930699"/>
                  <a:gd name="connsiteX6" fmla="*/ 98780 w 592667"/>
                  <a:gd name="connsiteY6" fmla="*/ 930699 h 930699"/>
                  <a:gd name="connsiteX7" fmla="*/ 0 w 592667"/>
                  <a:gd name="connsiteY7" fmla="*/ 831919 h 930699"/>
                  <a:gd name="connsiteX8" fmla="*/ 0 w 592667"/>
                  <a:gd name="connsiteY8" fmla="*/ 105656 h 930699"/>
                  <a:gd name="connsiteX0" fmla="*/ 0 w 593430"/>
                  <a:gd name="connsiteY0" fmla="*/ 105656 h 930699"/>
                  <a:gd name="connsiteX1" fmla="*/ 98780 w 593430"/>
                  <a:gd name="connsiteY1" fmla="*/ 6876 h 930699"/>
                  <a:gd name="connsiteX2" fmla="*/ 278055 w 593430"/>
                  <a:gd name="connsiteY2" fmla="*/ 0 h 930699"/>
                  <a:gd name="connsiteX3" fmla="*/ 593430 w 593430"/>
                  <a:gd name="connsiteY3" fmla="*/ 584696 h 930699"/>
                  <a:gd name="connsiteX4" fmla="*/ 592667 w 593430"/>
                  <a:gd name="connsiteY4" fmla="*/ 831919 h 930699"/>
                  <a:gd name="connsiteX5" fmla="*/ 493887 w 593430"/>
                  <a:gd name="connsiteY5" fmla="*/ 930699 h 930699"/>
                  <a:gd name="connsiteX6" fmla="*/ 98780 w 593430"/>
                  <a:gd name="connsiteY6" fmla="*/ 930699 h 930699"/>
                  <a:gd name="connsiteX7" fmla="*/ 0 w 593430"/>
                  <a:gd name="connsiteY7" fmla="*/ 831919 h 930699"/>
                  <a:gd name="connsiteX8" fmla="*/ 0 w 593430"/>
                  <a:gd name="connsiteY8" fmla="*/ 105656 h 930699"/>
                  <a:gd name="connsiteX0" fmla="*/ 0 w 593430"/>
                  <a:gd name="connsiteY0" fmla="*/ 98780 h 923823"/>
                  <a:gd name="connsiteX1" fmla="*/ 98780 w 593430"/>
                  <a:gd name="connsiteY1" fmla="*/ 0 h 923823"/>
                  <a:gd name="connsiteX2" fmla="*/ 323472 w 593430"/>
                  <a:gd name="connsiteY2" fmla="*/ 16657 h 923823"/>
                  <a:gd name="connsiteX3" fmla="*/ 593430 w 593430"/>
                  <a:gd name="connsiteY3" fmla="*/ 577820 h 923823"/>
                  <a:gd name="connsiteX4" fmla="*/ 592667 w 593430"/>
                  <a:gd name="connsiteY4" fmla="*/ 825043 h 923823"/>
                  <a:gd name="connsiteX5" fmla="*/ 493887 w 593430"/>
                  <a:gd name="connsiteY5" fmla="*/ 923823 h 923823"/>
                  <a:gd name="connsiteX6" fmla="*/ 98780 w 593430"/>
                  <a:gd name="connsiteY6" fmla="*/ 923823 h 923823"/>
                  <a:gd name="connsiteX7" fmla="*/ 0 w 593430"/>
                  <a:gd name="connsiteY7" fmla="*/ 825043 h 923823"/>
                  <a:gd name="connsiteX8" fmla="*/ 0 w 593430"/>
                  <a:gd name="connsiteY8" fmla="*/ 98780 h 923823"/>
                  <a:gd name="connsiteX0" fmla="*/ 0 w 593430"/>
                  <a:gd name="connsiteY0" fmla="*/ 98780 h 923823"/>
                  <a:gd name="connsiteX1" fmla="*/ 98780 w 593430"/>
                  <a:gd name="connsiteY1" fmla="*/ 0 h 923823"/>
                  <a:gd name="connsiteX2" fmla="*/ 323472 w 593430"/>
                  <a:gd name="connsiteY2" fmla="*/ 16657 h 923823"/>
                  <a:gd name="connsiteX3" fmla="*/ 593430 w 593430"/>
                  <a:gd name="connsiteY3" fmla="*/ 577820 h 923823"/>
                  <a:gd name="connsiteX4" fmla="*/ 592667 w 593430"/>
                  <a:gd name="connsiteY4" fmla="*/ 825043 h 923823"/>
                  <a:gd name="connsiteX5" fmla="*/ 473184 w 593430"/>
                  <a:gd name="connsiteY5" fmla="*/ 914278 h 923823"/>
                  <a:gd name="connsiteX6" fmla="*/ 98780 w 593430"/>
                  <a:gd name="connsiteY6" fmla="*/ 923823 h 923823"/>
                  <a:gd name="connsiteX7" fmla="*/ 0 w 593430"/>
                  <a:gd name="connsiteY7" fmla="*/ 825043 h 923823"/>
                  <a:gd name="connsiteX8" fmla="*/ 0 w 593430"/>
                  <a:gd name="connsiteY8" fmla="*/ 98780 h 923823"/>
                  <a:gd name="connsiteX0" fmla="*/ 0 w 593430"/>
                  <a:gd name="connsiteY0" fmla="*/ 98780 h 923823"/>
                  <a:gd name="connsiteX1" fmla="*/ 98780 w 593430"/>
                  <a:gd name="connsiteY1" fmla="*/ 0 h 923823"/>
                  <a:gd name="connsiteX2" fmla="*/ 323472 w 593430"/>
                  <a:gd name="connsiteY2" fmla="*/ 16657 h 923823"/>
                  <a:gd name="connsiteX3" fmla="*/ 593430 w 593430"/>
                  <a:gd name="connsiteY3" fmla="*/ 577820 h 923823"/>
                  <a:gd name="connsiteX4" fmla="*/ 568172 w 593430"/>
                  <a:gd name="connsiteY4" fmla="*/ 806825 h 923823"/>
                  <a:gd name="connsiteX5" fmla="*/ 473184 w 593430"/>
                  <a:gd name="connsiteY5" fmla="*/ 914278 h 923823"/>
                  <a:gd name="connsiteX6" fmla="*/ 98780 w 593430"/>
                  <a:gd name="connsiteY6" fmla="*/ 923823 h 923823"/>
                  <a:gd name="connsiteX7" fmla="*/ 0 w 593430"/>
                  <a:gd name="connsiteY7" fmla="*/ 825043 h 923823"/>
                  <a:gd name="connsiteX8" fmla="*/ 0 w 593430"/>
                  <a:gd name="connsiteY8" fmla="*/ 98780 h 923823"/>
                  <a:gd name="connsiteX0" fmla="*/ 0 w 593514"/>
                  <a:gd name="connsiteY0" fmla="*/ 98780 h 923823"/>
                  <a:gd name="connsiteX1" fmla="*/ 98780 w 593514"/>
                  <a:gd name="connsiteY1" fmla="*/ 0 h 923823"/>
                  <a:gd name="connsiteX2" fmla="*/ 323472 w 593514"/>
                  <a:gd name="connsiteY2" fmla="*/ 16657 h 923823"/>
                  <a:gd name="connsiteX3" fmla="*/ 593430 w 593514"/>
                  <a:gd name="connsiteY3" fmla="*/ 577820 h 923823"/>
                  <a:gd name="connsiteX4" fmla="*/ 568172 w 593514"/>
                  <a:gd name="connsiteY4" fmla="*/ 806825 h 923823"/>
                  <a:gd name="connsiteX5" fmla="*/ 473184 w 593514"/>
                  <a:gd name="connsiteY5" fmla="*/ 914278 h 923823"/>
                  <a:gd name="connsiteX6" fmla="*/ 98780 w 593514"/>
                  <a:gd name="connsiteY6" fmla="*/ 923823 h 923823"/>
                  <a:gd name="connsiteX7" fmla="*/ 0 w 593514"/>
                  <a:gd name="connsiteY7" fmla="*/ 825043 h 923823"/>
                  <a:gd name="connsiteX8" fmla="*/ 0 w 593514"/>
                  <a:gd name="connsiteY8" fmla="*/ 98780 h 923823"/>
                  <a:gd name="connsiteX0" fmla="*/ 0 w 593514"/>
                  <a:gd name="connsiteY0" fmla="*/ 98780 h 923823"/>
                  <a:gd name="connsiteX1" fmla="*/ 98780 w 593514"/>
                  <a:gd name="connsiteY1" fmla="*/ 0 h 923823"/>
                  <a:gd name="connsiteX2" fmla="*/ 323472 w 593514"/>
                  <a:gd name="connsiteY2" fmla="*/ 16657 h 923823"/>
                  <a:gd name="connsiteX3" fmla="*/ 593430 w 593514"/>
                  <a:gd name="connsiteY3" fmla="*/ 577820 h 923823"/>
                  <a:gd name="connsiteX4" fmla="*/ 568172 w 593514"/>
                  <a:gd name="connsiteY4" fmla="*/ 806825 h 923823"/>
                  <a:gd name="connsiteX5" fmla="*/ 473184 w 593514"/>
                  <a:gd name="connsiteY5" fmla="*/ 914278 h 923823"/>
                  <a:gd name="connsiteX6" fmla="*/ 98780 w 593514"/>
                  <a:gd name="connsiteY6" fmla="*/ 923823 h 923823"/>
                  <a:gd name="connsiteX7" fmla="*/ 0 w 593514"/>
                  <a:gd name="connsiteY7" fmla="*/ 825043 h 923823"/>
                  <a:gd name="connsiteX8" fmla="*/ 0 w 593514"/>
                  <a:gd name="connsiteY8" fmla="*/ 98780 h 923823"/>
                  <a:gd name="connsiteX0" fmla="*/ 0 w 598486"/>
                  <a:gd name="connsiteY0" fmla="*/ 98780 h 923823"/>
                  <a:gd name="connsiteX1" fmla="*/ 98780 w 598486"/>
                  <a:gd name="connsiteY1" fmla="*/ 0 h 923823"/>
                  <a:gd name="connsiteX2" fmla="*/ 323472 w 598486"/>
                  <a:gd name="connsiteY2" fmla="*/ 16657 h 923823"/>
                  <a:gd name="connsiteX3" fmla="*/ 593430 w 598486"/>
                  <a:gd name="connsiteY3" fmla="*/ 577820 h 923823"/>
                  <a:gd name="connsiteX4" fmla="*/ 568172 w 598486"/>
                  <a:gd name="connsiteY4" fmla="*/ 806825 h 923823"/>
                  <a:gd name="connsiteX5" fmla="*/ 473184 w 598486"/>
                  <a:gd name="connsiteY5" fmla="*/ 914278 h 923823"/>
                  <a:gd name="connsiteX6" fmla="*/ 98780 w 598486"/>
                  <a:gd name="connsiteY6" fmla="*/ 923823 h 923823"/>
                  <a:gd name="connsiteX7" fmla="*/ 0 w 598486"/>
                  <a:gd name="connsiteY7" fmla="*/ 825043 h 923823"/>
                  <a:gd name="connsiteX8" fmla="*/ 0 w 598486"/>
                  <a:gd name="connsiteY8" fmla="*/ 98780 h 923823"/>
                  <a:gd name="connsiteX0" fmla="*/ 0 w 598486"/>
                  <a:gd name="connsiteY0" fmla="*/ 98780 h 923823"/>
                  <a:gd name="connsiteX1" fmla="*/ 98780 w 598486"/>
                  <a:gd name="connsiteY1" fmla="*/ 0 h 923823"/>
                  <a:gd name="connsiteX2" fmla="*/ 323472 w 598486"/>
                  <a:gd name="connsiteY2" fmla="*/ 16657 h 923823"/>
                  <a:gd name="connsiteX3" fmla="*/ 593430 w 598486"/>
                  <a:gd name="connsiteY3" fmla="*/ 577820 h 923823"/>
                  <a:gd name="connsiteX4" fmla="*/ 568172 w 598486"/>
                  <a:gd name="connsiteY4" fmla="*/ 806825 h 923823"/>
                  <a:gd name="connsiteX5" fmla="*/ 473184 w 598486"/>
                  <a:gd name="connsiteY5" fmla="*/ 914278 h 923823"/>
                  <a:gd name="connsiteX6" fmla="*/ 98780 w 598486"/>
                  <a:gd name="connsiteY6" fmla="*/ 923823 h 923823"/>
                  <a:gd name="connsiteX7" fmla="*/ 0 w 598486"/>
                  <a:gd name="connsiteY7" fmla="*/ 825043 h 923823"/>
                  <a:gd name="connsiteX8" fmla="*/ 0 w 598486"/>
                  <a:gd name="connsiteY8" fmla="*/ 98780 h 923823"/>
                  <a:gd name="connsiteX0" fmla="*/ 0 w 600142"/>
                  <a:gd name="connsiteY0" fmla="*/ 98780 h 923823"/>
                  <a:gd name="connsiteX1" fmla="*/ 98780 w 600142"/>
                  <a:gd name="connsiteY1" fmla="*/ 0 h 923823"/>
                  <a:gd name="connsiteX2" fmla="*/ 323472 w 600142"/>
                  <a:gd name="connsiteY2" fmla="*/ 16657 h 923823"/>
                  <a:gd name="connsiteX3" fmla="*/ 593430 w 600142"/>
                  <a:gd name="connsiteY3" fmla="*/ 577820 h 923823"/>
                  <a:gd name="connsiteX4" fmla="*/ 568172 w 600142"/>
                  <a:gd name="connsiteY4" fmla="*/ 806825 h 923823"/>
                  <a:gd name="connsiteX5" fmla="*/ 473184 w 600142"/>
                  <a:gd name="connsiteY5" fmla="*/ 914278 h 923823"/>
                  <a:gd name="connsiteX6" fmla="*/ 98780 w 600142"/>
                  <a:gd name="connsiteY6" fmla="*/ 923823 h 923823"/>
                  <a:gd name="connsiteX7" fmla="*/ 0 w 600142"/>
                  <a:gd name="connsiteY7" fmla="*/ 825043 h 923823"/>
                  <a:gd name="connsiteX8" fmla="*/ 0 w 600142"/>
                  <a:gd name="connsiteY8" fmla="*/ 98780 h 923823"/>
                  <a:gd name="connsiteX0" fmla="*/ 0 w 600142"/>
                  <a:gd name="connsiteY0" fmla="*/ 98780 h 923823"/>
                  <a:gd name="connsiteX1" fmla="*/ 98780 w 600142"/>
                  <a:gd name="connsiteY1" fmla="*/ 0 h 923823"/>
                  <a:gd name="connsiteX2" fmla="*/ 323472 w 600142"/>
                  <a:gd name="connsiteY2" fmla="*/ 16657 h 923823"/>
                  <a:gd name="connsiteX3" fmla="*/ 593430 w 600142"/>
                  <a:gd name="connsiteY3" fmla="*/ 577820 h 923823"/>
                  <a:gd name="connsiteX4" fmla="*/ 568172 w 600142"/>
                  <a:gd name="connsiteY4" fmla="*/ 806825 h 923823"/>
                  <a:gd name="connsiteX5" fmla="*/ 473184 w 600142"/>
                  <a:gd name="connsiteY5" fmla="*/ 914278 h 923823"/>
                  <a:gd name="connsiteX6" fmla="*/ 98780 w 600142"/>
                  <a:gd name="connsiteY6" fmla="*/ 923823 h 923823"/>
                  <a:gd name="connsiteX7" fmla="*/ 0 w 600142"/>
                  <a:gd name="connsiteY7" fmla="*/ 825043 h 923823"/>
                  <a:gd name="connsiteX8" fmla="*/ 0 w 600142"/>
                  <a:gd name="connsiteY8" fmla="*/ 98780 h 923823"/>
                  <a:gd name="connsiteX0" fmla="*/ 0 w 600142"/>
                  <a:gd name="connsiteY0" fmla="*/ 98780 h 923823"/>
                  <a:gd name="connsiteX1" fmla="*/ 98780 w 600142"/>
                  <a:gd name="connsiteY1" fmla="*/ 0 h 923823"/>
                  <a:gd name="connsiteX2" fmla="*/ 323472 w 600142"/>
                  <a:gd name="connsiteY2" fmla="*/ 16657 h 923823"/>
                  <a:gd name="connsiteX3" fmla="*/ 593430 w 600142"/>
                  <a:gd name="connsiteY3" fmla="*/ 577820 h 923823"/>
                  <a:gd name="connsiteX4" fmla="*/ 568172 w 600142"/>
                  <a:gd name="connsiteY4" fmla="*/ 806825 h 923823"/>
                  <a:gd name="connsiteX5" fmla="*/ 473184 w 600142"/>
                  <a:gd name="connsiteY5" fmla="*/ 914278 h 923823"/>
                  <a:gd name="connsiteX6" fmla="*/ 98780 w 600142"/>
                  <a:gd name="connsiteY6" fmla="*/ 923823 h 923823"/>
                  <a:gd name="connsiteX7" fmla="*/ 0 w 600142"/>
                  <a:gd name="connsiteY7" fmla="*/ 825043 h 923823"/>
                  <a:gd name="connsiteX8" fmla="*/ 0 w 600142"/>
                  <a:gd name="connsiteY8" fmla="*/ 98780 h 923823"/>
                  <a:gd name="connsiteX0" fmla="*/ 0 w 600142"/>
                  <a:gd name="connsiteY0" fmla="*/ 103438 h 928481"/>
                  <a:gd name="connsiteX1" fmla="*/ 98780 w 600142"/>
                  <a:gd name="connsiteY1" fmla="*/ 4658 h 928481"/>
                  <a:gd name="connsiteX2" fmla="*/ 323472 w 600142"/>
                  <a:gd name="connsiteY2" fmla="*/ 21315 h 928481"/>
                  <a:gd name="connsiteX3" fmla="*/ 593430 w 600142"/>
                  <a:gd name="connsiteY3" fmla="*/ 582478 h 928481"/>
                  <a:gd name="connsiteX4" fmla="*/ 568172 w 600142"/>
                  <a:gd name="connsiteY4" fmla="*/ 811483 h 928481"/>
                  <a:gd name="connsiteX5" fmla="*/ 473184 w 600142"/>
                  <a:gd name="connsiteY5" fmla="*/ 918936 h 928481"/>
                  <a:gd name="connsiteX6" fmla="*/ 98780 w 600142"/>
                  <a:gd name="connsiteY6" fmla="*/ 928481 h 928481"/>
                  <a:gd name="connsiteX7" fmla="*/ 0 w 600142"/>
                  <a:gd name="connsiteY7" fmla="*/ 829701 h 928481"/>
                  <a:gd name="connsiteX8" fmla="*/ 0 w 600142"/>
                  <a:gd name="connsiteY8" fmla="*/ 103438 h 928481"/>
                  <a:gd name="connsiteX0" fmla="*/ 0 w 600142"/>
                  <a:gd name="connsiteY0" fmla="*/ 98780 h 923823"/>
                  <a:gd name="connsiteX1" fmla="*/ 98780 w 600142"/>
                  <a:gd name="connsiteY1" fmla="*/ 0 h 923823"/>
                  <a:gd name="connsiteX2" fmla="*/ 334849 w 600142"/>
                  <a:gd name="connsiteY2" fmla="*/ 42677 h 923823"/>
                  <a:gd name="connsiteX3" fmla="*/ 593430 w 600142"/>
                  <a:gd name="connsiteY3" fmla="*/ 577820 h 923823"/>
                  <a:gd name="connsiteX4" fmla="*/ 568172 w 600142"/>
                  <a:gd name="connsiteY4" fmla="*/ 806825 h 923823"/>
                  <a:gd name="connsiteX5" fmla="*/ 473184 w 600142"/>
                  <a:gd name="connsiteY5" fmla="*/ 914278 h 923823"/>
                  <a:gd name="connsiteX6" fmla="*/ 98780 w 600142"/>
                  <a:gd name="connsiteY6" fmla="*/ 923823 h 923823"/>
                  <a:gd name="connsiteX7" fmla="*/ 0 w 600142"/>
                  <a:gd name="connsiteY7" fmla="*/ 825043 h 923823"/>
                  <a:gd name="connsiteX8" fmla="*/ 0 w 600142"/>
                  <a:gd name="connsiteY8" fmla="*/ 98780 h 92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0142" h="923823">
                    <a:moveTo>
                      <a:pt x="0" y="98780"/>
                    </a:moveTo>
                    <a:cubicBezTo>
                      <a:pt x="0" y="44225"/>
                      <a:pt x="44225" y="0"/>
                      <a:pt x="98780" y="0"/>
                    </a:cubicBezTo>
                    <a:cubicBezTo>
                      <a:pt x="230482" y="0"/>
                      <a:pt x="271693" y="8057"/>
                      <a:pt x="334849" y="42677"/>
                    </a:cubicBezTo>
                    <a:cubicBezTo>
                      <a:pt x="410525" y="126424"/>
                      <a:pt x="566036" y="499600"/>
                      <a:pt x="593430" y="577820"/>
                    </a:cubicBezTo>
                    <a:cubicBezTo>
                      <a:pt x="613249" y="702592"/>
                      <a:pt x="584443" y="722063"/>
                      <a:pt x="568172" y="806825"/>
                    </a:cubicBezTo>
                    <a:cubicBezTo>
                      <a:pt x="535485" y="878771"/>
                      <a:pt x="527739" y="914278"/>
                      <a:pt x="473184" y="914278"/>
                    </a:cubicBezTo>
                    <a:lnTo>
                      <a:pt x="98780" y="923823"/>
                    </a:lnTo>
                    <a:cubicBezTo>
                      <a:pt x="44225" y="923823"/>
                      <a:pt x="0" y="879598"/>
                      <a:pt x="0" y="825043"/>
                    </a:cubicBezTo>
                    <a:lnTo>
                      <a:pt x="0" y="9878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kumimoji="1" lang="ja-JP" altLang="en-US" sz="1200">
                  <a:latin typeface="Meiryo UI" panose="020B0604030504040204" pitchFamily="50" charset="-128"/>
                  <a:ea typeface="Meiryo UI" panose="020B0604030504040204" pitchFamily="50" charset="-128"/>
                </a:endParaRPr>
              </a:p>
            </p:txBody>
          </p:sp>
          <p:pic>
            <p:nvPicPr>
              <p:cNvPr id="69" name="図 68">
                <a:extLst>
                  <a:ext uri="{FF2B5EF4-FFF2-40B4-BE49-F238E27FC236}">
                    <a16:creationId xmlns="" xmlns:a16="http://schemas.microsoft.com/office/drawing/2014/main" id="{89C6CA0D-CC5E-46AD-A50B-8726647E855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26575" y="3068320"/>
                <a:ext cx="1344844" cy="1371599"/>
              </a:xfrm>
              <a:prstGeom prst="rect">
                <a:avLst/>
              </a:prstGeom>
            </p:spPr>
          </p:pic>
        </p:grpSp>
        <p:grpSp>
          <p:nvGrpSpPr>
            <p:cNvPr id="40" name="グループ化 39">
              <a:extLst>
                <a:ext uri="{FF2B5EF4-FFF2-40B4-BE49-F238E27FC236}">
                  <a16:creationId xmlns="" xmlns:a16="http://schemas.microsoft.com/office/drawing/2014/main" id="{B1807C9F-D53F-42D1-A17C-7BE3EFCC562E}"/>
                </a:ext>
              </a:extLst>
            </p:cNvPr>
            <p:cNvGrpSpPr/>
            <p:nvPr/>
          </p:nvGrpSpPr>
          <p:grpSpPr>
            <a:xfrm>
              <a:off x="4383904" y="3363369"/>
              <a:ext cx="579826" cy="605006"/>
              <a:chOff x="4620706" y="3957603"/>
              <a:chExt cx="710540" cy="741397"/>
            </a:xfrm>
          </p:grpSpPr>
          <p:sp>
            <p:nvSpPr>
              <p:cNvPr id="65" name="楕円 64">
                <a:extLst>
                  <a:ext uri="{FF2B5EF4-FFF2-40B4-BE49-F238E27FC236}">
                    <a16:creationId xmlns="" xmlns:a16="http://schemas.microsoft.com/office/drawing/2014/main" id="{D493868A-4FC4-4A80-8F01-A7E77017AA3C}"/>
                  </a:ext>
                </a:extLst>
              </p:cNvPr>
              <p:cNvSpPr/>
              <p:nvPr/>
            </p:nvSpPr>
            <p:spPr>
              <a:xfrm>
                <a:off x="4662595" y="4064357"/>
                <a:ext cx="590972" cy="6346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kumimoji="1" lang="ja-JP" altLang="en-US" sz="1200">
                  <a:latin typeface="Meiryo UI" panose="020B0604030504040204" pitchFamily="50" charset="-128"/>
                  <a:ea typeface="Meiryo UI" panose="020B0604030504040204" pitchFamily="50" charset="-128"/>
                </a:endParaRPr>
              </a:p>
            </p:txBody>
          </p:sp>
          <p:pic>
            <p:nvPicPr>
              <p:cNvPr id="66" name="図 65">
                <a:extLst>
                  <a:ext uri="{FF2B5EF4-FFF2-40B4-BE49-F238E27FC236}">
                    <a16:creationId xmlns="" xmlns:a16="http://schemas.microsoft.com/office/drawing/2014/main" id="{D9CE6CA1-ABAF-444A-B25B-5FA6EE7E3D0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20706" y="3957603"/>
                <a:ext cx="710540" cy="721360"/>
              </a:xfrm>
              <a:prstGeom prst="rect">
                <a:avLst/>
              </a:prstGeom>
            </p:spPr>
          </p:pic>
        </p:grpSp>
        <p:sp>
          <p:nvSpPr>
            <p:cNvPr id="41" name="台形 32">
              <a:extLst>
                <a:ext uri="{FF2B5EF4-FFF2-40B4-BE49-F238E27FC236}">
                  <a16:creationId xmlns="" xmlns:a16="http://schemas.microsoft.com/office/drawing/2014/main" id="{7711B782-51C7-4A7C-9D2E-7080E6441A94}"/>
                </a:ext>
              </a:extLst>
            </p:cNvPr>
            <p:cNvSpPr/>
            <p:nvPr/>
          </p:nvSpPr>
          <p:spPr>
            <a:xfrm rot="17814154">
              <a:off x="3949029" y="1841912"/>
              <a:ext cx="194044" cy="333186"/>
            </a:xfrm>
            <a:custGeom>
              <a:avLst/>
              <a:gdLst>
                <a:gd name="connsiteX0" fmla="*/ 0 w 194044"/>
                <a:gd name="connsiteY0" fmla="*/ 322747 h 322747"/>
                <a:gd name="connsiteX1" fmla="*/ 48511 w 194044"/>
                <a:gd name="connsiteY1" fmla="*/ 0 h 322747"/>
                <a:gd name="connsiteX2" fmla="*/ 145533 w 194044"/>
                <a:gd name="connsiteY2" fmla="*/ 0 h 322747"/>
                <a:gd name="connsiteX3" fmla="*/ 194044 w 194044"/>
                <a:gd name="connsiteY3" fmla="*/ 322747 h 322747"/>
                <a:gd name="connsiteX4" fmla="*/ 0 w 194044"/>
                <a:gd name="connsiteY4" fmla="*/ 322747 h 322747"/>
                <a:gd name="connsiteX0" fmla="*/ 0 w 194044"/>
                <a:gd name="connsiteY0" fmla="*/ 322747 h 322747"/>
                <a:gd name="connsiteX1" fmla="*/ 45896 w 194044"/>
                <a:gd name="connsiteY1" fmla="*/ 8002 h 322747"/>
                <a:gd name="connsiteX2" fmla="*/ 145533 w 194044"/>
                <a:gd name="connsiteY2" fmla="*/ 0 h 322747"/>
                <a:gd name="connsiteX3" fmla="*/ 194044 w 194044"/>
                <a:gd name="connsiteY3" fmla="*/ 322747 h 322747"/>
                <a:gd name="connsiteX4" fmla="*/ 0 w 194044"/>
                <a:gd name="connsiteY4" fmla="*/ 322747 h 322747"/>
                <a:gd name="connsiteX0" fmla="*/ 0 w 194044"/>
                <a:gd name="connsiteY0" fmla="*/ 322747 h 329430"/>
                <a:gd name="connsiteX1" fmla="*/ 45896 w 194044"/>
                <a:gd name="connsiteY1" fmla="*/ 8002 h 329430"/>
                <a:gd name="connsiteX2" fmla="*/ 145533 w 194044"/>
                <a:gd name="connsiteY2" fmla="*/ 0 h 329430"/>
                <a:gd name="connsiteX3" fmla="*/ 194044 w 194044"/>
                <a:gd name="connsiteY3" fmla="*/ 322747 h 329430"/>
                <a:gd name="connsiteX4" fmla="*/ 0 w 194044"/>
                <a:gd name="connsiteY4" fmla="*/ 322747 h 329430"/>
                <a:gd name="connsiteX0" fmla="*/ 0 w 194044"/>
                <a:gd name="connsiteY0" fmla="*/ 322747 h 333186"/>
                <a:gd name="connsiteX1" fmla="*/ 45896 w 194044"/>
                <a:gd name="connsiteY1" fmla="*/ 8002 h 333186"/>
                <a:gd name="connsiteX2" fmla="*/ 145533 w 194044"/>
                <a:gd name="connsiteY2" fmla="*/ 0 h 333186"/>
                <a:gd name="connsiteX3" fmla="*/ 194044 w 194044"/>
                <a:gd name="connsiteY3" fmla="*/ 322747 h 333186"/>
                <a:gd name="connsiteX4" fmla="*/ 0 w 194044"/>
                <a:gd name="connsiteY4" fmla="*/ 322747 h 333186"/>
                <a:gd name="connsiteX0" fmla="*/ 0 w 194044"/>
                <a:gd name="connsiteY0" fmla="*/ 322747 h 333186"/>
                <a:gd name="connsiteX1" fmla="*/ 45896 w 194044"/>
                <a:gd name="connsiteY1" fmla="*/ 8002 h 333186"/>
                <a:gd name="connsiteX2" fmla="*/ 145533 w 194044"/>
                <a:gd name="connsiteY2" fmla="*/ 0 h 333186"/>
                <a:gd name="connsiteX3" fmla="*/ 194044 w 194044"/>
                <a:gd name="connsiteY3" fmla="*/ 322747 h 333186"/>
                <a:gd name="connsiteX4" fmla="*/ 0 w 194044"/>
                <a:gd name="connsiteY4" fmla="*/ 322747 h 333186"/>
                <a:gd name="connsiteX0" fmla="*/ 0 w 194044"/>
                <a:gd name="connsiteY0" fmla="*/ 322747 h 333186"/>
                <a:gd name="connsiteX1" fmla="*/ 45896 w 194044"/>
                <a:gd name="connsiteY1" fmla="*/ 8002 h 333186"/>
                <a:gd name="connsiteX2" fmla="*/ 145533 w 194044"/>
                <a:gd name="connsiteY2" fmla="*/ 0 h 333186"/>
                <a:gd name="connsiteX3" fmla="*/ 194044 w 194044"/>
                <a:gd name="connsiteY3" fmla="*/ 322747 h 333186"/>
                <a:gd name="connsiteX4" fmla="*/ 0 w 194044"/>
                <a:gd name="connsiteY4" fmla="*/ 322747 h 333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044" h="333186">
                  <a:moveTo>
                    <a:pt x="0" y="322747"/>
                  </a:moveTo>
                  <a:cubicBezTo>
                    <a:pt x="27424" y="196995"/>
                    <a:pt x="30597" y="112917"/>
                    <a:pt x="45896" y="8002"/>
                  </a:cubicBezTo>
                  <a:lnTo>
                    <a:pt x="145533" y="0"/>
                  </a:lnTo>
                  <a:cubicBezTo>
                    <a:pt x="161703" y="107582"/>
                    <a:pt x="156895" y="179080"/>
                    <a:pt x="194044" y="322747"/>
                  </a:cubicBezTo>
                  <a:cubicBezTo>
                    <a:pt x="107621" y="337784"/>
                    <a:pt x="68483" y="335503"/>
                    <a:pt x="0" y="322747"/>
                  </a:cubicBezTo>
                  <a:close/>
                </a:path>
              </a:pathLst>
            </a:custGeom>
            <a:solidFill>
              <a:srgbClr val="EA73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latin typeface="Meiryo UI" panose="020B0604030504040204" pitchFamily="50" charset="-128"/>
                <a:ea typeface="Meiryo UI" panose="020B0604030504040204" pitchFamily="50" charset="-128"/>
              </a:endParaRPr>
            </a:p>
          </p:txBody>
        </p:sp>
        <p:pic>
          <p:nvPicPr>
            <p:cNvPr id="42" name="図 41">
              <a:extLst>
                <a:ext uri="{FF2B5EF4-FFF2-40B4-BE49-F238E27FC236}">
                  <a16:creationId xmlns="" xmlns:a16="http://schemas.microsoft.com/office/drawing/2014/main" id="{B2D77459-8B64-4EC4-867B-9074912F5EE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246240">
              <a:off x="4173448" y="1449244"/>
              <a:ext cx="946912" cy="875894"/>
            </a:xfrm>
            <a:prstGeom prst="rect">
              <a:avLst/>
            </a:prstGeom>
          </p:spPr>
        </p:pic>
        <p:sp>
          <p:nvSpPr>
            <p:cNvPr id="43" name="テキスト ボックス 42">
              <a:extLst>
                <a:ext uri="{FF2B5EF4-FFF2-40B4-BE49-F238E27FC236}">
                  <a16:creationId xmlns="" xmlns:a16="http://schemas.microsoft.com/office/drawing/2014/main" id="{2885B557-A9AC-4FF5-BC12-5CBFF8AD24B6}"/>
                </a:ext>
              </a:extLst>
            </p:cNvPr>
            <p:cNvSpPr txBox="1"/>
            <p:nvPr/>
          </p:nvSpPr>
          <p:spPr>
            <a:xfrm>
              <a:off x="3034090" y="1346153"/>
              <a:ext cx="647934" cy="276999"/>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ほっしん</a:t>
              </a:r>
            </a:p>
          </p:txBody>
        </p:sp>
        <p:sp>
          <p:nvSpPr>
            <p:cNvPr id="44" name="テキスト ボックス 43">
              <a:extLst>
                <a:ext uri="{FF2B5EF4-FFF2-40B4-BE49-F238E27FC236}">
                  <a16:creationId xmlns="" xmlns:a16="http://schemas.microsoft.com/office/drawing/2014/main" id="{A81B77DC-DDDF-4462-B656-5B2405AB1396}"/>
                </a:ext>
              </a:extLst>
            </p:cNvPr>
            <p:cNvSpPr txBox="1"/>
            <p:nvPr/>
          </p:nvSpPr>
          <p:spPr>
            <a:xfrm>
              <a:off x="2898228" y="2027647"/>
              <a:ext cx="647934" cy="461665"/>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粘膜</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かいよう</a:t>
              </a:r>
            </a:p>
          </p:txBody>
        </p:sp>
        <p:sp>
          <p:nvSpPr>
            <p:cNvPr id="45" name="テキスト ボックス 44">
              <a:extLst>
                <a:ext uri="{FF2B5EF4-FFF2-40B4-BE49-F238E27FC236}">
                  <a16:creationId xmlns="" xmlns:a16="http://schemas.microsoft.com/office/drawing/2014/main" id="{7264F1B0-22B9-4C4F-9690-4325EF570603}"/>
                </a:ext>
              </a:extLst>
            </p:cNvPr>
            <p:cNvSpPr txBox="1"/>
            <p:nvPr/>
          </p:nvSpPr>
          <p:spPr>
            <a:xfrm>
              <a:off x="5539479" y="1733723"/>
              <a:ext cx="800219" cy="461665"/>
            </a:xfrm>
            <a:prstGeom prst="rect">
              <a:avLst/>
            </a:prstGeom>
            <a:noFill/>
          </p:spPr>
          <p:txBody>
            <a:bodyPr wrap="none" rtlCol="0">
              <a:spAutoFit/>
            </a:bodyPr>
            <a:lstStyle/>
            <a:p>
              <a:pPr algn="ctr"/>
              <a:r>
                <a:rPr kumimoji="1" lang="ja-JP" altLang="en-US" sz="1200" dirty="0" smtClean="0">
                  <a:latin typeface="Meiryo UI" panose="020B0604030504040204" pitchFamily="50" charset="-128"/>
                  <a:ea typeface="Meiryo UI" panose="020B0604030504040204" pitchFamily="50" charset="-128"/>
                </a:rPr>
                <a:t>神経精神</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200" dirty="0">
                  <a:latin typeface="Meiryo UI" panose="020B0604030504040204" pitchFamily="50" charset="-128"/>
                  <a:ea typeface="Meiryo UI" panose="020B0604030504040204" pitchFamily="50" charset="-128"/>
                </a:rPr>
                <a:t>ループス</a:t>
              </a:r>
            </a:p>
          </p:txBody>
        </p:sp>
        <p:sp>
          <p:nvSpPr>
            <p:cNvPr id="46" name="テキスト ボックス 45">
              <a:extLst>
                <a:ext uri="{FF2B5EF4-FFF2-40B4-BE49-F238E27FC236}">
                  <a16:creationId xmlns="" xmlns:a16="http://schemas.microsoft.com/office/drawing/2014/main" id="{B6DD8ED1-F9F1-4701-B575-ED23CC685E73}"/>
                </a:ext>
              </a:extLst>
            </p:cNvPr>
            <p:cNvSpPr txBox="1"/>
            <p:nvPr/>
          </p:nvSpPr>
          <p:spPr>
            <a:xfrm>
              <a:off x="5490252" y="2739008"/>
              <a:ext cx="1143262" cy="461665"/>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胸の痛み</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（きょうまく炎）</a:t>
              </a:r>
            </a:p>
          </p:txBody>
        </p:sp>
        <p:sp>
          <p:nvSpPr>
            <p:cNvPr id="47" name="テキスト ボックス 46">
              <a:extLst>
                <a:ext uri="{FF2B5EF4-FFF2-40B4-BE49-F238E27FC236}">
                  <a16:creationId xmlns="" xmlns:a16="http://schemas.microsoft.com/office/drawing/2014/main" id="{FFAA2880-0FAB-426A-99BA-965B5B67929B}"/>
                </a:ext>
              </a:extLst>
            </p:cNvPr>
            <p:cNvSpPr txBox="1"/>
            <p:nvPr/>
          </p:nvSpPr>
          <p:spPr>
            <a:xfrm>
              <a:off x="5620497" y="4472848"/>
              <a:ext cx="800219" cy="276999"/>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腸の障害</a:t>
              </a:r>
            </a:p>
          </p:txBody>
        </p:sp>
        <p:sp>
          <p:nvSpPr>
            <p:cNvPr id="48" name="テキスト ボックス 47">
              <a:extLst>
                <a:ext uri="{FF2B5EF4-FFF2-40B4-BE49-F238E27FC236}">
                  <a16:creationId xmlns="" xmlns:a16="http://schemas.microsoft.com/office/drawing/2014/main" id="{FABA62A5-A144-44C1-8E9E-47A68D3EDC3E}"/>
                </a:ext>
              </a:extLst>
            </p:cNvPr>
            <p:cNvSpPr txBox="1"/>
            <p:nvPr/>
          </p:nvSpPr>
          <p:spPr>
            <a:xfrm>
              <a:off x="2898228" y="3945021"/>
              <a:ext cx="684803" cy="461665"/>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かんせつ</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の痛み</a:t>
              </a:r>
            </a:p>
          </p:txBody>
        </p:sp>
        <p:grpSp>
          <p:nvGrpSpPr>
            <p:cNvPr id="49" name="グループ化 48">
              <a:extLst>
                <a:ext uri="{FF2B5EF4-FFF2-40B4-BE49-F238E27FC236}">
                  <a16:creationId xmlns="" xmlns:a16="http://schemas.microsoft.com/office/drawing/2014/main" id="{61BCF8ED-5E29-46FF-95D7-0A3624ED02AF}"/>
                </a:ext>
              </a:extLst>
            </p:cNvPr>
            <p:cNvGrpSpPr/>
            <p:nvPr/>
          </p:nvGrpSpPr>
          <p:grpSpPr>
            <a:xfrm>
              <a:off x="4286716" y="4698194"/>
              <a:ext cx="513253" cy="509587"/>
              <a:chOff x="2420446" y="4946650"/>
              <a:chExt cx="513253" cy="509587"/>
            </a:xfrm>
          </p:grpSpPr>
          <p:sp>
            <p:nvSpPr>
              <p:cNvPr id="63" name="楕円 62">
                <a:extLst>
                  <a:ext uri="{FF2B5EF4-FFF2-40B4-BE49-F238E27FC236}">
                    <a16:creationId xmlns="" xmlns:a16="http://schemas.microsoft.com/office/drawing/2014/main" id="{78D493D5-8C99-42DA-B1F8-32A1FF42C256}"/>
                  </a:ext>
                </a:extLst>
              </p:cNvPr>
              <p:cNvSpPr/>
              <p:nvPr/>
            </p:nvSpPr>
            <p:spPr>
              <a:xfrm>
                <a:off x="2497533" y="5007769"/>
                <a:ext cx="357585" cy="3167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latin typeface="Meiryo UI" panose="020B0604030504040204" pitchFamily="50" charset="-128"/>
                  <a:ea typeface="Meiryo UI" panose="020B0604030504040204" pitchFamily="50" charset="-128"/>
                </a:endParaRPr>
              </a:p>
            </p:txBody>
          </p:sp>
          <p:pic>
            <p:nvPicPr>
              <p:cNvPr id="64" name="図 63">
                <a:extLst>
                  <a:ext uri="{FF2B5EF4-FFF2-40B4-BE49-F238E27FC236}">
                    <a16:creationId xmlns="" xmlns:a16="http://schemas.microsoft.com/office/drawing/2014/main" id="{324053CC-192C-4A90-805E-4EBAF28D64B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20446" y="4946650"/>
                <a:ext cx="513253" cy="509587"/>
              </a:xfrm>
              <a:prstGeom prst="rect">
                <a:avLst/>
              </a:prstGeom>
            </p:spPr>
          </p:pic>
        </p:grpSp>
        <p:grpSp>
          <p:nvGrpSpPr>
            <p:cNvPr id="50" name="グループ化 49">
              <a:extLst>
                <a:ext uri="{FF2B5EF4-FFF2-40B4-BE49-F238E27FC236}">
                  <a16:creationId xmlns="" xmlns:a16="http://schemas.microsoft.com/office/drawing/2014/main" id="{B2EB87C7-2177-4212-AA82-B08A98873D59}"/>
                </a:ext>
              </a:extLst>
            </p:cNvPr>
            <p:cNvGrpSpPr/>
            <p:nvPr/>
          </p:nvGrpSpPr>
          <p:grpSpPr>
            <a:xfrm>
              <a:off x="3009209" y="2679236"/>
              <a:ext cx="736162" cy="782415"/>
              <a:chOff x="3004447" y="3055473"/>
              <a:chExt cx="736162" cy="782415"/>
            </a:xfrm>
          </p:grpSpPr>
          <p:sp>
            <p:nvSpPr>
              <p:cNvPr id="61" name="テキスト ボックス 60">
                <a:extLst>
                  <a:ext uri="{FF2B5EF4-FFF2-40B4-BE49-F238E27FC236}">
                    <a16:creationId xmlns="" xmlns:a16="http://schemas.microsoft.com/office/drawing/2014/main" id="{5B3DEC67-E65D-422E-87CB-A2B135BCB41E}"/>
                  </a:ext>
                </a:extLst>
              </p:cNvPr>
              <p:cNvSpPr txBox="1"/>
              <p:nvPr/>
            </p:nvSpPr>
            <p:spPr>
              <a:xfrm>
                <a:off x="3060615" y="3062473"/>
                <a:ext cx="679994" cy="732252"/>
              </a:xfrm>
              <a:prstGeom prst="rect">
                <a:avLst/>
              </a:prstGeom>
              <a:noFill/>
            </p:spPr>
            <p:txBody>
              <a:bodyPr wrap="none" rtlCol="0">
                <a:spAutoFit/>
              </a:bodyPr>
              <a:lstStyle/>
              <a:p>
                <a:pPr>
                  <a:lnSpc>
                    <a:spcPct val="120000"/>
                  </a:lnSpc>
                </a:pPr>
                <a:r>
                  <a:rPr kumimoji="1" lang="ja-JP" altLang="en-US" sz="1200" dirty="0">
                    <a:latin typeface="Meiryo UI" panose="020B0604030504040204" pitchFamily="50" charset="-128"/>
                    <a:ea typeface="Meiryo UI" panose="020B0604030504040204" pitchFamily="50" charset="-128"/>
                  </a:rPr>
                  <a:t>熱</a:t>
                </a:r>
                <a:endParaRPr kumimoji="1" lang="en-US" altLang="ja-JP" sz="1200" dirty="0">
                  <a:latin typeface="Meiryo UI" panose="020B0604030504040204" pitchFamily="50" charset="-128"/>
                  <a:ea typeface="Meiryo UI" panose="020B0604030504040204" pitchFamily="50" charset="-128"/>
                </a:endParaRPr>
              </a:p>
              <a:p>
                <a:pPr>
                  <a:lnSpc>
                    <a:spcPct val="120000"/>
                  </a:lnSpc>
                </a:pPr>
                <a:r>
                  <a:rPr kumimoji="1" lang="ja-JP" altLang="en-US" sz="1200" dirty="0">
                    <a:latin typeface="Meiryo UI" panose="020B0604030504040204" pitchFamily="50" charset="-128"/>
                    <a:ea typeface="Meiryo UI" panose="020B0604030504040204" pitchFamily="50" charset="-128"/>
                  </a:rPr>
                  <a:t>ひんけつ</a:t>
                </a:r>
                <a:endParaRPr kumimoji="1" lang="en-US" altLang="ja-JP" sz="1200" dirty="0">
                  <a:latin typeface="Meiryo UI" panose="020B0604030504040204" pitchFamily="50" charset="-128"/>
                  <a:ea typeface="Meiryo UI" panose="020B0604030504040204" pitchFamily="50" charset="-128"/>
                </a:endParaRPr>
              </a:p>
              <a:p>
                <a:pPr>
                  <a:lnSpc>
                    <a:spcPct val="120000"/>
                  </a:lnSpc>
                </a:pPr>
                <a:r>
                  <a:rPr kumimoji="1" lang="ja-JP" altLang="en-US" sz="1200" dirty="0">
                    <a:latin typeface="Meiryo UI" panose="020B0604030504040204" pitchFamily="50" charset="-128"/>
                    <a:ea typeface="Meiryo UI" panose="020B0604030504040204" pitchFamily="50" charset="-128"/>
                  </a:rPr>
                  <a:t>など</a:t>
                </a:r>
              </a:p>
            </p:txBody>
          </p:sp>
          <p:sp>
            <p:nvSpPr>
              <p:cNvPr id="62" name="左大かっこ 61">
                <a:extLst>
                  <a:ext uri="{FF2B5EF4-FFF2-40B4-BE49-F238E27FC236}">
                    <a16:creationId xmlns="" xmlns:a16="http://schemas.microsoft.com/office/drawing/2014/main" id="{A33F5BFA-081B-4097-9401-39E721254AAA}"/>
                  </a:ext>
                </a:extLst>
              </p:cNvPr>
              <p:cNvSpPr/>
              <p:nvPr/>
            </p:nvSpPr>
            <p:spPr>
              <a:xfrm>
                <a:off x="3004447" y="3055473"/>
                <a:ext cx="130346" cy="782415"/>
              </a:xfrm>
              <a:prstGeom prst="leftBracket">
                <a:avLst>
                  <a:gd name="adj" fmla="val 88637"/>
                </a:avLst>
              </a:prstGeom>
              <a:ln w="19050"/>
            </p:spPr>
            <p:style>
              <a:lnRef idx="1">
                <a:schemeClr val="dk1"/>
              </a:lnRef>
              <a:fillRef idx="0">
                <a:schemeClr val="dk1"/>
              </a:fillRef>
              <a:effectRef idx="0">
                <a:schemeClr val="dk1"/>
              </a:effectRef>
              <a:fontRef idx="minor">
                <a:schemeClr val="tx1"/>
              </a:fontRef>
            </p:style>
            <p:txBody>
              <a:bodyPr rtlCol="0" anchor="ctr"/>
              <a:lstStyle/>
              <a:p>
                <a:endParaRPr kumimoji="1" lang="ja-JP" altLang="en-US" sz="1200" dirty="0">
                  <a:latin typeface="Meiryo UI" panose="020B0604030504040204" pitchFamily="50" charset="-128"/>
                  <a:ea typeface="Meiryo UI" panose="020B0604030504040204" pitchFamily="50" charset="-128"/>
                </a:endParaRPr>
              </a:p>
            </p:txBody>
          </p:sp>
        </p:grpSp>
        <p:cxnSp>
          <p:nvCxnSpPr>
            <p:cNvPr id="51" name="直線コネクタ 50">
              <a:extLst>
                <a:ext uri="{FF2B5EF4-FFF2-40B4-BE49-F238E27FC236}">
                  <a16:creationId xmlns="" xmlns:a16="http://schemas.microsoft.com/office/drawing/2014/main" id="{C7ED04B7-F4FA-40C3-ACC5-A285EDEB6785}"/>
                </a:ext>
              </a:extLst>
            </p:cNvPr>
            <p:cNvCxnSpPr>
              <a:cxnSpLocks/>
            </p:cNvCxnSpPr>
            <p:nvPr/>
          </p:nvCxnSpPr>
          <p:spPr>
            <a:xfrm>
              <a:off x="4999450" y="1896968"/>
              <a:ext cx="571086" cy="53518"/>
            </a:xfrm>
            <a:prstGeom prst="line">
              <a:avLst/>
            </a:prstGeom>
            <a:ln w="28575">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 xmlns:a16="http://schemas.microsoft.com/office/drawing/2014/main" id="{96EB93EF-EE0D-481C-A9D9-49A3B4D6DD45}"/>
                </a:ext>
              </a:extLst>
            </p:cNvPr>
            <p:cNvCxnSpPr>
              <a:cxnSpLocks/>
            </p:cNvCxnSpPr>
            <p:nvPr/>
          </p:nvCxnSpPr>
          <p:spPr>
            <a:xfrm flipH="1" flipV="1">
              <a:off x="3693968" y="1643411"/>
              <a:ext cx="336491" cy="342267"/>
            </a:xfrm>
            <a:prstGeom prst="line">
              <a:avLst/>
            </a:prstGeom>
            <a:ln w="28575">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 xmlns:a16="http://schemas.microsoft.com/office/drawing/2014/main" id="{002D85F6-1074-4ECE-BF23-9CEF0D7E43A1}"/>
                </a:ext>
              </a:extLst>
            </p:cNvPr>
            <p:cNvCxnSpPr>
              <a:cxnSpLocks/>
            </p:cNvCxnSpPr>
            <p:nvPr/>
          </p:nvCxnSpPr>
          <p:spPr>
            <a:xfrm flipH="1" flipV="1">
              <a:off x="3633788" y="2279105"/>
              <a:ext cx="369377" cy="1"/>
            </a:xfrm>
            <a:prstGeom prst="line">
              <a:avLst/>
            </a:prstGeom>
            <a:ln w="28575">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 xmlns:a16="http://schemas.microsoft.com/office/drawing/2014/main" id="{DAC6E49B-FE48-4660-9B17-1D2C9340BA53}"/>
                </a:ext>
              </a:extLst>
            </p:cNvPr>
            <p:cNvCxnSpPr>
              <a:cxnSpLocks/>
            </p:cNvCxnSpPr>
            <p:nvPr/>
          </p:nvCxnSpPr>
          <p:spPr>
            <a:xfrm flipH="1" flipV="1">
              <a:off x="3543300" y="4291013"/>
              <a:ext cx="309742" cy="246799"/>
            </a:xfrm>
            <a:prstGeom prst="line">
              <a:avLst/>
            </a:prstGeom>
            <a:ln w="28575">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 xmlns:a16="http://schemas.microsoft.com/office/drawing/2014/main" id="{1C88294C-0530-4F69-9017-FD69CFE439FE}"/>
                </a:ext>
              </a:extLst>
            </p:cNvPr>
            <p:cNvCxnSpPr>
              <a:cxnSpLocks/>
            </p:cNvCxnSpPr>
            <p:nvPr/>
          </p:nvCxnSpPr>
          <p:spPr>
            <a:xfrm flipV="1">
              <a:off x="4931211" y="4625447"/>
              <a:ext cx="646149" cy="7897"/>
            </a:xfrm>
            <a:prstGeom prst="line">
              <a:avLst/>
            </a:prstGeom>
            <a:ln w="28575">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 xmlns:a16="http://schemas.microsoft.com/office/drawing/2014/main" id="{504B0DDC-6FED-4632-82C6-E6E6CA65765C}"/>
                </a:ext>
              </a:extLst>
            </p:cNvPr>
            <p:cNvCxnSpPr>
              <a:cxnSpLocks/>
            </p:cNvCxnSpPr>
            <p:nvPr/>
          </p:nvCxnSpPr>
          <p:spPr>
            <a:xfrm flipV="1">
              <a:off x="4883444" y="4195543"/>
              <a:ext cx="618853" cy="62489"/>
            </a:xfrm>
            <a:prstGeom prst="line">
              <a:avLst/>
            </a:prstGeom>
            <a:ln w="28575">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 xmlns:a16="http://schemas.microsoft.com/office/drawing/2014/main" id="{8F5226D2-5699-436E-9E6A-0B6A02630A37}"/>
                </a:ext>
              </a:extLst>
            </p:cNvPr>
            <p:cNvCxnSpPr>
              <a:cxnSpLocks/>
            </p:cNvCxnSpPr>
            <p:nvPr/>
          </p:nvCxnSpPr>
          <p:spPr>
            <a:xfrm flipV="1">
              <a:off x="4822029" y="3695700"/>
              <a:ext cx="688184" cy="64191"/>
            </a:xfrm>
            <a:prstGeom prst="line">
              <a:avLst/>
            </a:prstGeom>
            <a:ln w="28575">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 xmlns:a16="http://schemas.microsoft.com/office/drawing/2014/main" id="{472684F9-C40A-400A-BF4E-719A46CD45DC}"/>
                </a:ext>
              </a:extLst>
            </p:cNvPr>
            <p:cNvCxnSpPr>
              <a:cxnSpLocks/>
            </p:cNvCxnSpPr>
            <p:nvPr/>
          </p:nvCxnSpPr>
          <p:spPr>
            <a:xfrm flipV="1">
              <a:off x="4903915" y="2897187"/>
              <a:ext cx="641794" cy="309969"/>
            </a:xfrm>
            <a:prstGeom prst="line">
              <a:avLst/>
            </a:prstGeom>
            <a:ln w="28575">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59" name="テキスト ボックス 58">
              <a:extLst>
                <a:ext uri="{FF2B5EF4-FFF2-40B4-BE49-F238E27FC236}">
                  <a16:creationId xmlns="" xmlns:a16="http://schemas.microsoft.com/office/drawing/2014/main" id="{DF65CE76-010C-4405-8D58-50C10553240D}"/>
                </a:ext>
              </a:extLst>
            </p:cNvPr>
            <p:cNvSpPr txBox="1"/>
            <p:nvPr/>
          </p:nvSpPr>
          <p:spPr>
            <a:xfrm>
              <a:off x="5479140" y="3543871"/>
              <a:ext cx="992579" cy="276999"/>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心ぞうの障害</a:t>
              </a:r>
            </a:p>
          </p:txBody>
        </p:sp>
        <p:sp>
          <p:nvSpPr>
            <p:cNvPr id="60" name="テキスト ボックス 59">
              <a:extLst>
                <a:ext uri="{FF2B5EF4-FFF2-40B4-BE49-F238E27FC236}">
                  <a16:creationId xmlns="" xmlns:a16="http://schemas.microsoft.com/office/drawing/2014/main" id="{10DADB90-3A90-4A3A-ABA5-01D9D91A9481}"/>
                </a:ext>
              </a:extLst>
            </p:cNvPr>
            <p:cNvSpPr txBox="1"/>
            <p:nvPr/>
          </p:nvSpPr>
          <p:spPr>
            <a:xfrm>
              <a:off x="5469615" y="4053458"/>
              <a:ext cx="992579" cy="276999"/>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腎ぞうの障害</a:t>
              </a:r>
            </a:p>
          </p:txBody>
        </p:sp>
      </p:grpSp>
      <p:sp>
        <p:nvSpPr>
          <p:cNvPr id="73" name="テキスト ボックス 72">
            <a:extLst>
              <a:ext uri="{FF2B5EF4-FFF2-40B4-BE49-F238E27FC236}">
                <a16:creationId xmlns="" xmlns:a16="http://schemas.microsoft.com/office/drawing/2014/main" id="{AA49B6E4-2052-4713-B573-2BA3061ADA21}"/>
              </a:ext>
            </a:extLst>
          </p:cNvPr>
          <p:cNvSpPr txBox="1"/>
          <p:nvPr/>
        </p:nvSpPr>
        <p:spPr>
          <a:xfrm>
            <a:off x="3099482" y="1289056"/>
            <a:ext cx="2945037" cy="354649"/>
          </a:xfrm>
          <a:prstGeom prst="rect">
            <a:avLst/>
          </a:prstGeom>
          <a:noFill/>
        </p:spPr>
        <p:txBody>
          <a:bodyPr wrap="none" rtlCol="0">
            <a:spAutoFit/>
          </a:bodyPr>
          <a:lstStyle/>
          <a:p>
            <a:pPr algn="ctr">
              <a:lnSpc>
                <a:spcPct val="120000"/>
              </a:lnSpc>
            </a:pPr>
            <a:r>
              <a:rPr kumimoji="1" lang="ja-JP" altLang="en-US" sz="1600" dirty="0">
                <a:latin typeface="Meiryo UI" panose="020B0604030504040204" pitchFamily="50" charset="-128"/>
                <a:ea typeface="Meiryo UI" panose="020B0604030504040204" pitchFamily="50" charset="-128"/>
              </a:rPr>
              <a:t>全身に症状があらわれる病気です</a:t>
            </a:r>
            <a:endParaRPr kumimoji="1" lang="en-US" altLang="ja-JP" sz="1600" dirty="0">
              <a:latin typeface="Meiryo UI" panose="020B0604030504040204" pitchFamily="50" charset="-128"/>
              <a:ea typeface="Meiryo UI" panose="020B0604030504040204" pitchFamily="50" charset="-128"/>
            </a:endParaRPr>
          </a:p>
        </p:txBody>
      </p:sp>
      <p:sp>
        <p:nvSpPr>
          <p:cNvPr id="74" name="四角形: 角を丸くする 73">
            <a:extLst>
              <a:ext uri="{FF2B5EF4-FFF2-40B4-BE49-F238E27FC236}">
                <a16:creationId xmlns="" xmlns:a16="http://schemas.microsoft.com/office/drawing/2014/main" id="{D94E6438-0DAC-4651-9100-128172A958DE}"/>
              </a:ext>
            </a:extLst>
          </p:cNvPr>
          <p:cNvSpPr/>
          <p:nvPr/>
        </p:nvSpPr>
        <p:spPr>
          <a:xfrm>
            <a:off x="2619375" y="1182009"/>
            <a:ext cx="3905250" cy="5294084"/>
          </a:xfrm>
          <a:prstGeom prst="roundRect">
            <a:avLst>
              <a:gd name="adj" fmla="val 7478"/>
            </a:avLst>
          </a:prstGeom>
          <a:no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75" name="テキスト ボックス 74">
            <a:extLst>
              <a:ext uri="{FF2B5EF4-FFF2-40B4-BE49-F238E27FC236}">
                <a16:creationId xmlns="" xmlns:a16="http://schemas.microsoft.com/office/drawing/2014/main" id="{714DB564-2F71-441D-8F96-A08E9B15819B}"/>
              </a:ext>
            </a:extLst>
          </p:cNvPr>
          <p:cNvSpPr txBox="1"/>
          <p:nvPr/>
        </p:nvSpPr>
        <p:spPr>
          <a:xfrm>
            <a:off x="2970440" y="5695956"/>
            <a:ext cx="3203121" cy="650114"/>
          </a:xfrm>
          <a:prstGeom prst="rect">
            <a:avLst/>
          </a:prstGeom>
          <a:noFill/>
        </p:spPr>
        <p:txBody>
          <a:bodyPr wrap="none" rtlCol="0">
            <a:spAutoFit/>
          </a:bodyPr>
          <a:lstStyle/>
          <a:p>
            <a:pPr algn="ctr">
              <a:lnSpc>
                <a:spcPct val="120000"/>
              </a:lnSpc>
            </a:pPr>
            <a:r>
              <a:rPr kumimoji="1" lang="ja-JP" altLang="en-US" sz="1600" dirty="0">
                <a:latin typeface="Meiryo UI" panose="020B0604030504040204" pitchFamily="50" charset="-128"/>
                <a:ea typeface="Meiryo UI" panose="020B0604030504040204" pitchFamily="50" charset="-128"/>
              </a:rPr>
              <a:t>免疫の異常が原因とされていますが、</a:t>
            </a:r>
            <a:endParaRPr kumimoji="1" lang="en-US" altLang="ja-JP" sz="1600" dirty="0">
              <a:latin typeface="Meiryo UI" panose="020B0604030504040204" pitchFamily="50" charset="-128"/>
              <a:ea typeface="Meiryo UI" panose="020B0604030504040204" pitchFamily="50" charset="-128"/>
            </a:endParaRPr>
          </a:p>
          <a:p>
            <a:pPr algn="ctr">
              <a:lnSpc>
                <a:spcPct val="120000"/>
              </a:lnSpc>
            </a:pPr>
            <a:r>
              <a:rPr kumimoji="1" lang="ja-JP" altLang="en-US" sz="1600" dirty="0">
                <a:latin typeface="Meiryo UI" panose="020B0604030504040204" pitchFamily="50" charset="-128"/>
                <a:ea typeface="Meiryo UI" panose="020B0604030504040204" pitchFamily="50" charset="-128"/>
              </a:rPr>
              <a:t>十分に解明されていません。</a:t>
            </a:r>
            <a:endParaRPr kumimoji="1" lang="en-US" altLang="ja-JP" sz="1600" dirty="0">
              <a:latin typeface="Meiryo UI" panose="020B0604030504040204" pitchFamily="50" charset="-128"/>
              <a:ea typeface="Meiryo UI" panose="020B0604030504040204" pitchFamily="50" charset="-128"/>
            </a:endParaRPr>
          </a:p>
        </p:txBody>
      </p:sp>
      <p:cxnSp>
        <p:nvCxnSpPr>
          <p:cNvPr id="76" name="直線矢印コネクタ 75">
            <a:extLst>
              <a:ext uri="{FF2B5EF4-FFF2-40B4-BE49-F238E27FC236}">
                <a16:creationId xmlns="" xmlns:a16="http://schemas.microsoft.com/office/drawing/2014/main" id="{7F2B71E8-9015-49D2-9C7F-ADFA6E33CD34}"/>
              </a:ext>
            </a:extLst>
          </p:cNvPr>
          <p:cNvCxnSpPr>
            <a:cxnSpLocks/>
          </p:cNvCxnSpPr>
          <p:nvPr/>
        </p:nvCxnSpPr>
        <p:spPr>
          <a:xfrm>
            <a:off x="6203768" y="2470115"/>
            <a:ext cx="913804" cy="0"/>
          </a:xfrm>
          <a:prstGeom prst="straightConnector1">
            <a:avLst/>
          </a:prstGeom>
          <a:ln w="57150" cap="rnd">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7" name="テキスト ボックス 76">
            <a:extLst>
              <a:ext uri="{FF2B5EF4-FFF2-40B4-BE49-F238E27FC236}">
                <a16:creationId xmlns="" xmlns:a16="http://schemas.microsoft.com/office/drawing/2014/main" id="{08B9A4F8-79A3-4CAE-9170-4A03CE85DD46}"/>
              </a:ext>
            </a:extLst>
          </p:cNvPr>
          <p:cNvSpPr txBox="1"/>
          <p:nvPr/>
        </p:nvSpPr>
        <p:spPr>
          <a:xfrm>
            <a:off x="7126679" y="2256815"/>
            <a:ext cx="986167" cy="387414"/>
          </a:xfrm>
          <a:prstGeom prst="rect">
            <a:avLst/>
          </a:prstGeom>
          <a:noFill/>
        </p:spPr>
        <p:txBody>
          <a:bodyPr wrap="none" rtlCol="0">
            <a:spAutoFit/>
          </a:bodyPr>
          <a:lstStyle/>
          <a:p>
            <a:pPr>
              <a:lnSpc>
                <a:spcPct val="120000"/>
              </a:lnSpc>
            </a:pPr>
            <a:r>
              <a:rPr kumimoji="1" lang="ja-JP" altLang="en-US" dirty="0">
                <a:latin typeface="Meiryo UI" panose="020B0604030504040204" pitchFamily="50" charset="-128"/>
                <a:ea typeface="Meiryo UI" panose="020B0604030504040204" pitchFamily="50" charset="-128"/>
              </a:rPr>
              <a:t>次ページ</a:t>
            </a:r>
          </a:p>
        </p:txBody>
      </p:sp>
    </p:spTree>
    <p:extLst>
      <p:ext uri="{BB962C8B-B14F-4D97-AF65-F5344CB8AC3E}">
        <p14:creationId xmlns:p14="http://schemas.microsoft.com/office/powerpoint/2010/main" val="3804849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 xmlns:a16="http://schemas.microsoft.com/office/drawing/2014/main" id="{E789A558-0426-48D3-8B13-2CC25CF087B9}"/>
              </a:ext>
            </a:extLst>
          </p:cNvPr>
          <p:cNvSpPr txBox="1"/>
          <p:nvPr/>
        </p:nvSpPr>
        <p:spPr>
          <a:xfrm>
            <a:off x="1278471" y="342379"/>
            <a:ext cx="6587060" cy="535531"/>
          </a:xfrm>
          <a:prstGeom prst="rect">
            <a:avLst/>
          </a:prstGeom>
          <a:noFill/>
        </p:spPr>
        <p:txBody>
          <a:bodyPr wrap="none" rtlCol="0">
            <a:spAutoFit/>
          </a:bodyPr>
          <a:lstStyle/>
          <a:p>
            <a:pPr algn="ctr">
              <a:lnSpc>
                <a:spcPct val="120000"/>
              </a:lnSpc>
            </a:pPr>
            <a:r>
              <a:rPr kumimoji="1" lang="ja-JP" altLang="en-US" sz="2400" dirty="0">
                <a:solidFill>
                  <a:srgbClr val="0000FF"/>
                </a:solidFill>
                <a:latin typeface="Meiryo UI" panose="020B0604030504040204" pitchFamily="50" charset="-128"/>
                <a:ea typeface="Meiryo UI" panose="020B0604030504040204" pitchFamily="50" charset="-128"/>
              </a:rPr>
              <a:t>研究の背景（２）　－ </a:t>
            </a:r>
            <a:r>
              <a:rPr kumimoji="1" lang="ja-JP" altLang="en-US" sz="2400" dirty="0" smtClean="0">
                <a:solidFill>
                  <a:srgbClr val="0000FF"/>
                </a:solidFill>
                <a:latin typeface="Meiryo UI" panose="020B0604030504040204" pitchFamily="50" charset="-128"/>
                <a:ea typeface="Meiryo UI" panose="020B0604030504040204" pitchFamily="50" charset="-128"/>
              </a:rPr>
              <a:t>神経精神ループス</a:t>
            </a:r>
            <a:r>
              <a:rPr kumimoji="1" lang="ja-JP" altLang="en-US" sz="2400" dirty="0">
                <a:solidFill>
                  <a:srgbClr val="0000FF"/>
                </a:solidFill>
                <a:latin typeface="Meiryo UI" panose="020B0604030504040204" pitchFamily="50" charset="-128"/>
                <a:ea typeface="Meiryo UI" panose="020B0604030504040204" pitchFamily="50" charset="-128"/>
              </a:rPr>
              <a:t>とは？ －</a:t>
            </a:r>
          </a:p>
        </p:txBody>
      </p:sp>
      <p:grpSp>
        <p:nvGrpSpPr>
          <p:cNvPr id="3" name="グループ化 2">
            <a:extLst>
              <a:ext uri="{FF2B5EF4-FFF2-40B4-BE49-F238E27FC236}">
                <a16:creationId xmlns="" xmlns:a16="http://schemas.microsoft.com/office/drawing/2014/main" id="{B09DD070-9D9D-49F6-8548-E49992A9F9B1}"/>
              </a:ext>
            </a:extLst>
          </p:cNvPr>
          <p:cNvGrpSpPr/>
          <p:nvPr/>
        </p:nvGrpSpPr>
        <p:grpSpPr>
          <a:xfrm>
            <a:off x="2873976" y="1225551"/>
            <a:ext cx="3396048" cy="5426849"/>
            <a:chOff x="2873976" y="1392466"/>
            <a:chExt cx="3396048" cy="5426849"/>
          </a:xfrm>
        </p:grpSpPr>
        <p:sp>
          <p:nvSpPr>
            <p:cNvPr id="13" name="四角形: 角を丸くする 12">
              <a:extLst>
                <a:ext uri="{FF2B5EF4-FFF2-40B4-BE49-F238E27FC236}">
                  <a16:creationId xmlns="" xmlns:a16="http://schemas.microsoft.com/office/drawing/2014/main" id="{27CCE84C-EF64-4FA1-8C88-18110A58037F}"/>
                </a:ext>
              </a:extLst>
            </p:cNvPr>
            <p:cNvSpPr/>
            <p:nvPr/>
          </p:nvSpPr>
          <p:spPr>
            <a:xfrm>
              <a:off x="2873976" y="1392466"/>
              <a:ext cx="3396048" cy="4638220"/>
            </a:xfrm>
            <a:prstGeom prst="roundRect">
              <a:avLst>
                <a:gd name="adj" fmla="val 7478"/>
              </a:avLst>
            </a:prstGeom>
            <a:no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4" name="テキスト ボックス 23">
              <a:extLst>
                <a:ext uri="{FF2B5EF4-FFF2-40B4-BE49-F238E27FC236}">
                  <a16:creationId xmlns="" xmlns:a16="http://schemas.microsoft.com/office/drawing/2014/main" id="{6EEC231B-CCFA-46F4-8353-B44844EB3BEE}"/>
                </a:ext>
              </a:extLst>
            </p:cNvPr>
            <p:cNvSpPr txBox="1"/>
            <p:nvPr/>
          </p:nvSpPr>
          <p:spPr>
            <a:xfrm>
              <a:off x="3086175" y="2788563"/>
              <a:ext cx="2988319" cy="650114"/>
            </a:xfrm>
            <a:prstGeom prst="rect">
              <a:avLst/>
            </a:prstGeom>
            <a:noFill/>
          </p:spPr>
          <p:txBody>
            <a:bodyPr wrap="none" rtlCol="0">
              <a:spAutoFit/>
            </a:bodyPr>
            <a:lstStyle/>
            <a:p>
              <a:pPr>
                <a:lnSpc>
                  <a:spcPct val="120000"/>
                </a:lnSpc>
              </a:pPr>
              <a:r>
                <a:rPr kumimoji="1" lang="ja-JP" altLang="en-US" sz="1600" dirty="0">
                  <a:latin typeface="Meiryo UI" panose="020B0604030504040204" pitchFamily="50" charset="-128"/>
                  <a:ea typeface="Meiryo UI" panose="020B0604030504040204" pitchFamily="50" charset="-128"/>
                </a:rPr>
                <a:t>脳こうそくと同じような異常信号あり</a:t>
              </a:r>
              <a:endParaRPr kumimoji="1" lang="en-US" altLang="ja-JP" sz="1600" dirty="0">
                <a:latin typeface="Meiryo UI" panose="020B0604030504040204" pitchFamily="50" charset="-128"/>
                <a:ea typeface="Meiryo UI" panose="020B0604030504040204" pitchFamily="50" charset="-128"/>
              </a:endParaRPr>
            </a:p>
            <a:p>
              <a:pPr>
                <a:lnSpc>
                  <a:spcPct val="120000"/>
                </a:lnSpc>
              </a:pPr>
              <a:r>
                <a:rPr kumimoji="1" lang="ja-JP" altLang="en-US" sz="1600" dirty="0">
                  <a:latin typeface="Meiryo UI" panose="020B0604030504040204" pitchFamily="50" charset="-128"/>
                  <a:ea typeface="Meiryo UI" panose="020B0604030504040204" pitchFamily="50" charset="-128"/>
                </a:rPr>
                <a:t>症状　→　幻覚など</a:t>
              </a:r>
              <a:endParaRPr kumimoji="1" lang="en-US" altLang="ja-JP" sz="1600" dirty="0">
                <a:latin typeface="Meiryo UI" panose="020B0604030504040204" pitchFamily="50" charset="-128"/>
                <a:ea typeface="Meiryo UI" panose="020B0604030504040204" pitchFamily="50" charset="-128"/>
              </a:endParaRPr>
            </a:p>
          </p:txBody>
        </p:sp>
        <p:sp>
          <p:nvSpPr>
            <p:cNvPr id="25" name="テキスト ボックス 24">
              <a:extLst>
                <a:ext uri="{FF2B5EF4-FFF2-40B4-BE49-F238E27FC236}">
                  <a16:creationId xmlns="" xmlns:a16="http://schemas.microsoft.com/office/drawing/2014/main" id="{F9F9B07D-7355-45EE-A334-86767687976E}"/>
                </a:ext>
              </a:extLst>
            </p:cNvPr>
            <p:cNvSpPr txBox="1"/>
            <p:nvPr/>
          </p:nvSpPr>
          <p:spPr>
            <a:xfrm>
              <a:off x="3259106" y="5047608"/>
              <a:ext cx="2728632" cy="779381"/>
            </a:xfrm>
            <a:prstGeom prst="rect">
              <a:avLst/>
            </a:prstGeom>
            <a:noFill/>
          </p:spPr>
          <p:txBody>
            <a:bodyPr wrap="none" rtlCol="0">
              <a:spAutoFit/>
            </a:bodyPr>
            <a:lstStyle/>
            <a:p>
              <a:pPr>
                <a:lnSpc>
                  <a:spcPct val="150000"/>
                </a:lnSpc>
              </a:pPr>
              <a:r>
                <a:rPr kumimoji="1" lang="ja-JP" altLang="en-US" sz="1600" dirty="0">
                  <a:latin typeface="Meiryo UI" panose="020B0604030504040204" pitchFamily="50" charset="-128"/>
                  <a:ea typeface="Meiryo UI" panose="020B0604030504040204" pitchFamily="50" charset="-128"/>
                </a:rPr>
                <a:t>・ 生命にかかわる</a:t>
              </a:r>
              <a:endParaRPr kumimoji="1" lang="en-US" altLang="ja-JP" sz="1600" dirty="0">
                <a:latin typeface="Meiryo UI" panose="020B0604030504040204" pitchFamily="50" charset="-128"/>
                <a:ea typeface="Meiryo UI" panose="020B0604030504040204" pitchFamily="50" charset="-128"/>
              </a:endParaRPr>
            </a:p>
            <a:p>
              <a:pPr>
                <a:lnSpc>
                  <a:spcPct val="150000"/>
                </a:lnSpc>
              </a:pPr>
              <a:r>
                <a:rPr kumimoji="1" lang="ja-JP" altLang="en-US" sz="1600" dirty="0">
                  <a:latin typeface="Meiryo UI" panose="020B0604030504040204" pitchFamily="50" charset="-128"/>
                  <a:ea typeface="Meiryo UI" panose="020B0604030504040204" pitchFamily="50" charset="-128"/>
                </a:rPr>
                <a:t>・ まひ、精神障害などの後遺症</a:t>
              </a:r>
              <a:endParaRPr kumimoji="1" lang="en-US" altLang="ja-JP" sz="1600" dirty="0">
                <a:latin typeface="Meiryo UI" panose="020B0604030504040204" pitchFamily="50" charset="-128"/>
                <a:ea typeface="Meiryo UI" panose="020B0604030504040204" pitchFamily="50" charset="-128"/>
              </a:endParaRPr>
            </a:p>
          </p:txBody>
        </p:sp>
        <p:sp>
          <p:nvSpPr>
            <p:cNvPr id="26" name="左大かっこ 25">
              <a:extLst>
                <a:ext uri="{FF2B5EF4-FFF2-40B4-BE49-F238E27FC236}">
                  <a16:creationId xmlns="" xmlns:a16="http://schemas.microsoft.com/office/drawing/2014/main" id="{36AA1239-9243-43FA-93FB-EC06623B5C30}"/>
                </a:ext>
              </a:extLst>
            </p:cNvPr>
            <p:cNvSpPr/>
            <p:nvPr/>
          </p:nvSpPr>
          <p:spPr>
            <a:xfrm>
              <a:off x="3156262" y="5119848"/>
              <a:ext cx="128619" cy="693577"/>
            </a:xfrm>
            <a:prstGeom prst="leftBracket">
              <a:avLst>
                <a:gd name="adj" fmla="val 118749"/>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 xmlns:a16="http://schemas.microsoft.com/office/drawing/2014/main" id="{B6A1D81C-E56C-477D-AB88-7C4AE9DE8653}"/>
                </a:ext>
              </a:extLst>
            </p:cNvPr>
            <p:cNvSpPr txBox="1"/>
            <p:nvPr/>
          </p:nvSpPr>
          <p:spPr>
            <a:xfrm>
              <a:off x="3346391" y="3518813"/>
              <a:ext cx="800219" cy="354649"/>
            </a:xfrm>
            <a:prstGeom prst="rect">
              <a:avLst/>
            </a:prstGeom>
            <a:noFill/>
          </p:spPr>
          <p:txBody>
            <a:bodyPr wrap="none" rtlCol="0">
              <a:spAutoFit/>
            </a:bodyPr>
            <a:lstStyle/>
            <a:p>
              <a:pPr>
                <a:lnSpc>
                  <a:spcPct val="120000"/>
                </a:lnSpc>
              </a:pPr>
              <a:r>
                <a:rPr kumimoji="1" lang="ja-JP" altLang="en-US" sz="1600" dirty="0">
                  <a:latin typeface="Meiryo UI" panose="020B0604030504040204" pitchFamily="50" charset="-128"/>
                  <a:ea typeface="Meiryo UI" panose="020B0604030504040204" pitchFamily="50" charset="-128"/>
                </a:rPr>
                <a:t>治療法</a:t>
              </a:r>
              <a:endParaRPr kumimoji="1" lang="en-US" altLang="ja-JP" sz="1600" dirty="0">
                <a:latin typeface="Meiryo UI" panose="020B0604030504040204" pitchFamily="50" charset="-128"/>
                <a:ea typeface="Meiryo UI" panose="020B0604030504040204" pitchFamily="50" charset="-128"/>
              </a:endParaRPr>
            </a:p>
          </p:txBody>
        </p:sp>
        <p:sp>
          <p:nvSpPr>
            <p:cNvPr id="29" name="テキスト ボックス 28">
              <a:extLst>
                <a:ext uri="{FF2B5EF4-FFF2-40B4-BE49-F238E27FC236}">
                  <a16:creationId xmlns="" xmlns:a16="http://schemas.microsoft.com/office/drawing/2014/main" id="{1C2AE494-7ECD-4795-BE61-29AA54EDD178}"/>
                </a:ext>
              </a:extLst>
            </p:cNvPr>
            <p:cNvSpPr txBox="1"/>
            <p:nvPr/>
          </p:nvSpPr>
          <p:spPr>
            <a:xfrm>
              <a:off x="3259106" y="3828408"/>
              <a:ext cx="2582758" cy="779381"/>
            </a:xfrm>
            <a:prstGeom prst="rect">
              <a:avLst/>
            </a:prstGeom>
            <a:noFill/>
          </p:spPr>
          <p:txBody>
            <a:bodyPr wrap="none" rtlCol="0">
              <a:spAutoFit/>
            </a:bodyPr>
            <a:lstStyle/>
            <a:p>
              <a:pPr>
                <a:lnSpc>
                  <a:spcPct val="150000"/>
                </a:lnSpc>
              </a:pPr>
              <a:r>
                <a:rPr kumimoji="1" lang="ja-JP" altLang="en-US" sz="1600" dirty="0">
                  <a:latin typeface="Meiryo UI" panose="020B0604030504040204" pitchFamily="50" charset="-128"/>
                  <a:ea typeface="Meiryo UI" panose="020B0604030504040204" pitchFamily="50" charset="-128"/>
                </a:rPr>
                <a:t>・ 大量ステロイド</a:t>
              </a:r>
              <a:endParaRPr kumimoji="1" lang="en-US" altLang="ja-JP" sz="1600" dirty="0">
                <a:latin typeface="Meiryo UI" panose="020B0604030504040204" pitchFamily="50" charset="-128"/>
                <a:ea typeface="Meiryo UI" panose="020B0604030504040204" pitchFamily="50" charset="-128"/>
              </a:endParaRPr>
            </a:p>
            <a:p>
              <a:pPr>
                <a:lnSpc>
                  <a:spcPct val="150000"/>
                </a:lnSpc>
              </a:pPr>
              <a:r>
                <a:rPr kumimoji="1" lang="ja-JP" altLang="en-US" sz="1600" dirty="0">
                  <a:latin typeface="Meiryo UI" panose="020B0604030504040204" pitchFamily="50" charset="-128"/>
                  <a:ea typeface="Meiryo UI" panose="020B0604030504040204" pitchFamily="50" charset="-128"/>
                </a:rPr>
                <a:t>・ シクロホスファミドパルス療法</a:t>
              </a:r>
              <a:endParaRPr kumimoji="1" lang="en-US" altLang="ja-JP" sz="1600" dirty="0">
                <a:latin typeface="Meiryo UI" panose="020B0604030504040204" pitchFamily="50" charset="-128"/>
                <a:ea typeface="Meiryo UI" panose="020B0604030504040204" pitchFamily="50" charset="-128"/>
              </a:endParaRPr>
            </a:p>
          </p:txBody>
        </p:sp>
        <p:sp>
          <p:nvSpPr>
            <p:cNvPr id="30" name="左大かっこ 29">
              <a:extLst>
                <a:ext uri="{FF2B5EF4-FFF2-40B4-BE49-F238E27FC236}">
                  <a16:creationId xmlns="" xmlns:a16="http://schemas.microsoft.com/office/drawing/2014/main" id="{754B8E54-0B9B-4F48-9855-05A3E7F6B4B3}"/>
                </a:ext>
              </a:extLst>
            </p:cNvPr>
            <p:cNvSpPr/>
            <p:nvPr/>
          </p:nvSpPr>
          <p:spPr>
            <a:xfrm>
              <a:off x="3156262" y="3900648"/>
              <a:ext cx="128619" cy="693577"/>
            </a:xfrm>
            <a:prstGeom prst="leftBracket">
              <a:avLst>
                <a:gd name="adj" fmla="val 118749"/>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grpSp>
          <p:nvGrpSpPr>
            <p:cNvPr id="8" name="グループ化 7">
              <a:extLst>
                <a:ext uri="{FF2B5EF4-FFF2-40B4-BE49-F238E27FC236}">
                  <a16:creationId xmlns="" xmlns:a16="http://schemas.microsoft.com/office/drawing/2014/main" id="{C398B4B0-C45D-46B0-88D0-B5D563148A6C}"/>
                </a:ext>
              </a:extLst>
            </p:cNvPr>
            <p:cNvGrpSpPr/>
            <p:nvPr/>
          </p:nvGrpSpPr>
          <p:grpSpPr>
            <a:xfrm>
              <a:off x="3522993" y="1493163"/>
              <a:ext cx="2098014" cy="1226193"/>
              <a:chOff x="5876550" y="1442363"/>
              <a:chExt cx="2098014" cy="1226193"/>
            </a:xfrm>
          </p:grpSpPr>
          <p:pic>
            <p:nvPicPr>
              <p:cNvPr id="21" name="Picture 2">
                <a:extLst>
                  <a:ext uri="{FF2B5EF4-FFF2-40B4-BE49-F238E27FC236}">
                    <a16:creationId xmlns="" xmlns:a16="http://schemas.microsoft.com/office/drawing/2014/main" id="{F9392EC3-86EC-43A6-8BBB-6FDA933198D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567" r="9435" b="55577"/>
              <a:stretch/>
            </p:blipFill>
            <p:spPr bwMode="auto">
              <a:xfrm>
                <a:off x="5899637" y="1454860"/>
                <a:ext cx="2074927" cy="1213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2" name="直線矢印コネクタ 21">
                <a:extLst>
                  <a:ext uri="{FF2B5EF4-FFF2-40B4-BE49-F238E27FC236}">
                    <a16:creationId xmlns="" xmlns:a16="http://schemas.microsoft.com/office/drawing/2014/main" id="{F7D5BA1A-5078-4A2B-9769-C09BF2ED58C6}"/>
                  </a:ext>
                </a:extLst>
              </p:cNvPr>
              <p:cNvCxnSpPr>
                <a:cxnSpLocks/>
              </p:cNvCxnSpPr>
              <p:nvPr/>
            </p:nvCxnSpPr>
            <p:spPr>
              <a:xfrm flipH="1">
                <a:off x="6830424" y="2085783"/>
                <a:ext cx="278601" cy="96778"/>
              </a:xfrm>
              <a:prstGeom prst="straightConnector1">
                <a:avLst/>
              </a:prstGeom>
              <a:ln w="28575">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テキスト ボックス 30">
                <a:extLst>
                  <a:ext uri="{FF2B5EF4-FFF2-40B4-BE49-F238E27FC236}">
                    <a16:creationId xmlns="" xmlns:a16="http://schemas.microsoft.com/office/drawing/2014/main" id="{C810DD25-A412-400E-80BB-172EFDBAAB0A}"/>
                  </a:ext>
                </a:extLst>
              </p:cNvPr>
              <p:cNvSpPr txBox="1"/>
              <p:nvPr/>
            </p:nvSpPr>
            <p:spPr>
              <a:xfrm>
                <a:off x="5876550" y="1442363"/>
                <a:ext cx="577402" cy="354649"/>
              </a:xfrm>
              <a:prstGeom prst="rect">
                <a:avLst/>
              </a:prstGeom>
              <a:noFill/>
            </p:spPr>
            <p:txBody>
              <a:bodyPr wrap="none" rtlCol="0">
                <a:spAutoFit/>
              </a:bodyPr>
              <a:lstStyle/>
              <a:p>
                <a:pPr>
                  <a:lnSpc>
                    <a:spcPct val="120000"/>
                  </a:lnSpc>
                </a:pPr>
                <a:r>
                  <a:rPr kumimoji="1" lang="en-US" altLang="ja-JP" sz="1600" dirty="0">
                    <a:solidFill>
                      <a:schemeClr val="bg1"/>
                    </a:solidFill>
                    <a:latin typeface="Meiryo UI" panose="020B0604030504040204" pitchFamily="50" charset="-128"/>
                    <a:ea typeface="Meiryo UI" panose="020B0604030504040204" pitchFamily="50" charset="-128"/>
                  </a:rPr>
                  <a:t>MRI</a:t>
                </a:r>
              </a:p>
            </p:txBody>
          </p:sp>
        </p:grpSp>
        <p:sp>
          <p:nvSpPr>
            <p:cNvPr id="32" name="テキスト ボックス 31">
              <a:extLst>
                <a:ext uri="{FF2B5EF4-FFF2-40B4-BE49-F238E27FC236}">
                  <a16:creationId xmlns="" xmlns:a16="http://schemas.microsoft.com/office/drawing/2014/main" id="{197A18A7-4135-4A25-8E9A-71CF8EE40EC6}"/>
                </a:ext>
              </a:extLst>
            </p:cNvPr>
            <p:cNvSpPr txBox="1"/>
            <p:nvPr/>
          </p:nvSpPr>
          <p:spPr>
            <a:xfrm>
              <a:off x="3280621" y="4718959"/>
              <a:ext cx="2582758" cy="354649"/>
            </a:xfrm>
            <a:prstGeom prst="rect">
              <a:avLst/>
            </a:prstGeom>
            <a:noFill/>
          </p:spPr>
          <p:txBody>
            <a:bodyPr wrap="none" rtlCol="0">
              <a:spAutoFit/>
            </a:bodyPr>
            <a:lstStyle/>
            <a:p>
              <a:pPr>
                <a:lnSpc>
                  <a:spcPct val="120000"/>
                </a:lnSpc>
              </a:pPr>
              <a:r>
                <a:rPr kumimoji="1" lang="ja-JP" altLang="en-US" sz="1600" dirty="0">
                  <a:latin typeface="Meiryo UI" panose="020B0604030504040204" pitchFamily="50" charset="-128"/>
                  <a:ea typeface="Meiryo UI" panose="020B0604030504040204" pitchFamily="50" charset="-128"/>
                </a:rPr>
                <a:t>治療の効果が乏しい場合・・・</a:t>
              </a:r>
              <a:endParaRPr kumimoji="1" lang="en-US" altLang="ja-JP" sz="1600" dirty="0">
                <a:latin typeface="Meiryo UI" panose="020B0604030504040204" pitchFamily="50" charset="-128"/>
                <a:ea typeface="Meiryo UI" panose="020B0604030504040204" pitchFamily="50" charset="-128"/>
              </a:endParaRPr>
            </a:p>
          </p:txBody>
        </p:sp>
        <p:sp>
          <p:nvSpPr>
            <p:cNvPr id="33" name="テキスト ボックス 32">
              <a:extLst>
                <a:ext uri="{FF2B5EF4-FFF2-40B4-BE49-F238E27FC236}">
                  <a16:creationId xmlns="" xmlns:a16="http://schemas.microsoft.com/office/drawing/2014/main" id="{7677234F-505F-418B-BAC1-B5C0E2123F62}"/>
                </a:ext>
              </a:extLst>
            </p:cNvPr>
            <p:cNvSpPr txBox="1"/>
            <p:nvPr/>
          </p:nvSpPr>
          <p:spPr>
            <a:xfrm>
              <a:off x="3363175" y="6099503"/>
              <a:ext cx="2417650" cy="719812"/>
            </a:xfrm>
            <a:prstGeom prst="rect">
              <a:avLst/>
            </a:prstGeom>
            <a:noFill/>
          </p:spPr>
          <p:txBody>
            <a:bodyPr wrap="none" rtlCol="0">
              <a:spAutoFit/>
            </a:bodyPr>
            <a:lstStyle/>
            <a:p>
              <a:pPr algn="ctr">
                <a:lnSpc>
                  <a:spcPct val="120000"/>
                </a:lnSpc>
              </a:pPr>
              <a:r>
                <a:rPr kumimoji="1" lang="ja-JP" altLang="en-US" dirty="0">
                  <a:solidFill>
                    <a:srgbClr val="FF0000"/>
                  </a:solidFill>
                  <a:latin typeface="Meiryo UI" panose="020B0604030504040204" pitchFamily="50" charset="-128"/>
                  <a:ea typeface="Meiryo UI" panose="020B0604030504040204" pitchFamily="50" charset="-128"/>
                </a:rPr>
                <a:t>診断・治療を改良する</a:t>
              </a:r>
              <a:endParaRPr kumimoji="1" lang="en-US" altLang="ja-JP" dirty="0">
                <a:solidFill>
                  <a:srgbClr val="FF0000"/>
                </a:solidFill>
                <a:latin typeface="Meiryo UI" panose="020B0604030504040204" pitchFamily="50" charset="-128"/>
                <a:ea typeface="Meiryo UI" panose="020B0604030504040204" pitchFamily="50" charset="-128"/>
              </a:endParaRPr>
            </a:p>
            <a:p>
              <a:pPr algn="ctr">
                <a:lnSpc>
                  <a:spcPct val="120000"/>
                </a:lnSpc>
              </a:pPr>
              <a:r>
                <a:rPr kumimoji="1" lang="ja-JP" altLang="en-US" dirty="0">
                  <a:solidFill>
                    <a:srgbClr val="FF0000"/>
                  </a:solidFill>
                  <a:latin typeface="Meiryo UI" panose="020B0604030504040204" pitchFamily="50" charset="-128"/>
                  <a:ea typeface="Meiryo UI" panose="020B0604030504040204" pitchFamily="50" charset="-128"/>
                </a:rPr>
                <a:t>研究が望まれています！</a:t>
              </a:r>
              <a:endParaRPr kumimoji="1" lang="en-US" altLang="ja-JP" dirty="0">
                <a:solidFill>
                  <a:srgbClr val="FF0000"/>
                </a:solidFill>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1398213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 xmlns:a16="http://schemas.microsoft.com/office/drawing/2014/main" id="{16D03985-3DDB-4885-B98A-65849DBB160E}"/>
              </a:ext>
            </a:extLst>
          </p:cNvPr>
          <p:cNvSpPr txBox="1"/>
          <p:nvPr/>
        </p:nvSpPr>
        <p:spPr>
          <a:xfrm>
            <a:off x="795967" y="738414"/>
            <a:ext cx="8065028" cy="830997"/>
          </a:xfrm>
          <a:prstGeom prst="rect">
            <a:avLst/>
          </a:prstGeom>
          <a:noFill/>
        </p:spPr>
        <p:txBody>
          <a:bodyPr wrap="none" rtlCol="0">
            <a:spAutoFit/>
          </a:bodyPr>
          <a:lstStyle/>
          <a:p>
            <a:pPr>
              <a:lnSpc>
                <a:spcPct val="150000"/>
              </a:lnSpc>
            </a:pPr>
            <a:r>
              <a:rPr kumimoji="1" lang="ja-JP" altLang="en-US" sz="1600" dirty="0">
                <a:latin typeface="Meiryo UI" panose="020B0604030504040204" pitchFamily="50" charset="-128"/>
                <a:ea typeface="Meiryo UI" panose="020B0604030504040204" pitchFamily="50" charset="-128"/>
              </a:rPr>
              <a:t>京都大学　免疫・膠原病内科を中心とするチームでは</a:t>
            </a:r>
            <a:r>
              <a:rPr kumimoji="1" lang="ja-JP" altLang="en-US" sz="1600" dirty="0" smtClean="0">
                <a:latin typeface="Meiryo UI" panose="020B0604030504040204" pitchFamily="50" charset="-128"/>
                <a:ea typeface="Meiryo UI" panose="020B0604030504040204" pitchFamily="50" charset="-128"/>
              </a:rPr>
              <a:t>、神経精神ループス</a:t>
            </a:r>
            <a:r>
              <a:rPr kumimoji="1" lang="ja-JP" altLang="en-US" sz="1600" dirty="0">
                <a:latin typeface="Meiryo UI" panose="020B0604030504040204" pitchFamily="50" charset="-128"/>
                <a:ea typeface="Meiryo UI" panose="020B0604030504040204" pitchFamily="50" charset="-128"/>
              </a:rPr>
              <a:t>の脳せきずい液における</a:t>
            </a:r>
            <a:endParaRPr kumimoji="1" lang="en-US" altLang="ja-JP" sz="1600" dirty="0">
              <a:latin typeface="Meiryo UI" panose="020B0604030504040204" pitchFamily="50" charset="-128"/>
              <a:ea typeface="Meiryo UI" panose="020B0604030504040204" pitchFamily="50" charset="-128"/>
            </a:endParaRPr>
          </a:p>
          <a:p>
            <a:pPr>
              <a:lnSpc>
                <a:spcPct val="150000"/>
              </a:lnSpc>
            </a:pPr>
            <a:r>
              <a:rPr kumimoji="1" lang="ja-JP" altLang="en-US" sz="1600" dirty="0">
                <a:latin typeface="Meiryo UI" panose="020B0604030504040204" pitchFamily="50" charset="-128"/>
                <a:ea typeface="Meiryo UI" panose="020B0604030504040204" pitchFamily="50" charset="-128"/>
              </a:rPr>
              <a:t>注目分子「オステオポンチン」の意義について研究し、これまでに成果を得ました</a:t>
            </a:r>
            <a:endParaRPr kumimoji="1" lang="en-US" altLang="ja-JP" sz="1600" dirty="0">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 xmlns:a16="http://schemas.microsoft.com/office/drawing/2014/main" id="{DE127F2C-2AD0-4C2B-A86D-A7AB8A3AB8C5}"/>
              </a:ext>
            </a:extLst>
          </p:cNvPr>
          <p:cNvSpPr txBox="1"/>
          <p:nvPr/>
        </p:nvSpPr>
        <p:spPr>
          <a:xfrm>
            <a:off x="1791431" y="148568"/>
            <a:ext cx="5561138" cy="485774"/>
          </a:xfrm>
          <a:prstGeom prst="rect">
            <a:avLst/>
          </a:prstGeom>
          <a:noFill/>
        </p:spPr>
        <p:txBody>
          <a:bodyPr wrap="none" rtlCol="0">
            <a:spAutoFit/>
          </a:bodyPr>
          <a:lstStyle/>
          <a:p>
            <a:pPr algn="ctr">
              <a:lnSpc>
                <a:spcPct val="120000"/>
              </a:lnSpc>
            </a:pPr>
            <a:r>
              <a:rPr kumimoji="1" lang="ja-JP" altLang="en-US" sz="2400" dirty="0">
                <a:solidFill>
                  <a:srgbClr val="0000FF"/>
                </a:solidFill>
                <a:latin typeface="Meiryo UI" panose="020B0604030504040204" pitchFamily="50" charset="-128"/>
                <a:ea typeface="Meiryo UI" panose="020B0604030504040204" pitchFamily="50" charset="-128"/>
              </a:rPr>
              <a:t>研究の背景（３）　 － これまでの研究 －</a:t>
            </a:r>
          </a:p>
        </p:txBody>
      </p:sp>
      <p:pic>
        <p:nvPicPr>
          <p:cNvPr id="23" name="図 22" descr="植物, 花 が含まれている画像&#10;&#10;非常に高い精度で生成された説明">
            <a:extLst>
              <a:ext uri="{FF2B5EF4-FFF2-40B4-BE49-F238E27FC236}">
                <a16:creationId xmlns="" xmlns:a16="http://schemas.microsoft.com/office/drawing/2014/main" id="{2FCF9ADE-B671-441C-81E7-4F564426782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3607" t="39515" r="23860" b="36549"/>
          <a:stretch/>
        </p:blipFill>
        <p:spPr>
          <a:xfrm>
            <a:off x="841484" y="1751416"/>
            <a:ext cx="243686" cy="248817"/>
          </a:xfrm>
          <a:prstGeom prst="rect">
            <a:avLst/>
          </a:prstGeom>
        </p:spPr>
      </p:pic>
      <p:grpSp>
        <p:nvGrpSpPr>
          <p:cNvPr id="24" name="グループ化 23">
            <a:extLst>
              <a:ext uri="{FF2B5EF4-FFF2-40B4-BE49-F238E27FC236}">
                <a16:creationId xmlns="" xmlns:a16="http://schemas.microsoft.com/office/drawing/2014/main" id="{0698CADA-0F91-484D-B3A9-E8CE2FA3E694}"/>
              </a:ext>
            </a:extLst>
          </p:cNvPr>
          <p:cNvGrpSpPr/>
          <p:nvPr/>
        </p:nvGrpSpPr>
        <p:grpSpPr>
          <a:xfrm>
            <a:off x="1060122" y="2069728"/>
            <a:ext cx="7023756" cy="3753222"/>
            <a:chOff x="1066144" y="1237878"/>
            <a:chExt cx="7023756" cy="3753222"/>
          </a:xfrm>
        </p:grpSpPr>
        <p:sp>
          <p:nvSpPr>
            <p:cNvPr id="25" name="正方形/長方形 24">
              <a:extLst>
                <a:ext uri="{FF2B5EF4-FFF2-40B4-BE49-F238E27FC236}">
                  <a16:creationId xmlns="" xmlns:a16="http://schemas.microsoft.com/office/drawing/2014/main" id="{ED59333E-9CDB-4B63-8488-5ED51474536D}"/>
                </a:ext>
              </a:extLst>
            </p:cNvPr>
            <p:cNvSpPr/>
            <p:nvPr/>
          </p:nvSpPr>
          <p:spPr>
            <a:xfrm>
              <a:off x="5736644" y="2754313"/>
              <a:ext cx="311020" cy="1455737"/>
            </a:xfrm>
            <a:prstGeom prst="rect">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6" name="正方形/長方形 25">
              <a:extLst>
                <a:ext uri="{FF2B5EF4-FFF2-40B4-BE49-F238E27FC236}">
                  <a16:creationId xmlns="" xmlns:a16="http://schemas.microsoft.com/office/drawing/2014/main" id="{73531BE2-A20B-48C4-9B18-486247C63844}"/>
                </a:ext>
              </a:extLst>
            </p:cNvPr>
            <p:cNvSpPr/>
            <p:nvPr/>
          </p:nvSpPr>
          <p:spPr>
            <a:xfrm>
              <a:off x="6898207" y="3806824"/>
              <a:ext cx="311020" cy="403225"/>
            </a:xfrm>
            <a:prstGeom prst="rect">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cxnSp>
          <p:nvCxnSpPr>
            <p:cNvPr id="27" name="直線コネクタ 26">
              <a:extLst>
                <a:ext uri="{FF2B5EF4-FFF2-40B4-BE49-F238E27FC236}">
                  <a16:creationId xmlns="" xmlns:a16="http://schemas.microsoft.com/office/drawing/2014/main" id="{F25637FC-1707-49C2-91BC-E6EBA1714B4C}"/>
                </a:ext>
              </a:extLst>
            </p:cNvPr>
            <p:cNvCxnSpPr/>
            <p:nvPr/>
          </p:nvCxnSpPr>
          <p:spPr>
            <a:xfrm flipH="1">
              <a:off x="5450114" y="4210050"/>
              <a:ext cx="2220686" cy="0"/>
            </a:xfrm>
            <a:prstGeom prst="line">
              <a:avLst/>
            </a:prstGeom>
            <a:ln w="28575" cap="rnd"/>
          </p:spPr>
          <p:style>
            <a:lnRef idx="1">
              <a:schemeClr val="dk1"/>
            </a:lnRef>
            <a:fillRef idx="0">
              <a:schemeClr val="dk1"/>
            </a:fillRef>
            <a:effectRef idx="0">
              <a:schemeClr val="dk1"/>
            </a:effectRef>
            <a:fontRef idx="minor">
              <a:schemeClr val="tx1"/>
            </a:fontRef>
          </p:style>
        </p:cxnSp>
        <p:cxnSp>
          <p:nvCxnSpPr>
            <p:cNvPr id="28" name="直線コネクタ 27">
              <a:extLst>
                <a:ext uri="{FF2B5EF4-FFF2-40B4-BE49-F238E27FC236}">
                  <a16:creationId xmlns="" xmlns:a16="http://schemas.microsoft.com/office/drawing/2014/main" id="{0F91954E-37F4-4BB5-B4AA-080A4AE7C4F4}"/>
                </a:ext>
              </a:extLst>
            </p:cNvPr>
            <p:cNvCxnSpPr>
              <a:cxnSpLocks/>
            </p:cNvCxnSpPr>
            <p:nvPr/>
          </p:nvCxnSpPr>
          <p:spPr>
            <a:xfrm flipV="1">
              <a:off x="5450114" y="2138654"/>
              <a:ext cx="0" cy="2073114"/>
            </a:xfrm>
            <a:prstGeom prst="line">
              <a:avLst/>
            </a:prstGeom>
            <a:ln w="28575" cap="rnd"/>
          </p:spPr>
          <p:style>
            <a:lnRef idx="1">
              <a:schemeClr val="dk1"/>
            </a:lnRef>
            <a:fillRef idx="0">
              <a:schemeClr val="dk1"/>
            </a:fillRef>
            <a:effectRef idx="0">
              <a:schemeClr val="dk1"/>
            </a:effectRef>
            <a:fontRef idx="minor">
              <a:schemeClr val="tx1"/>
            </a:fontRef>
          </p:style>
        </p:cxnSp>
        <p:sp>
          <p:nvSpPr>
            <p:cNvPr id="29" name="テキスト ボックス 28">
              <a:extLst>
                <a:ext uri="{FF2B5EF4-FFF2-40B4-BE49-F238E27FC236}">
                  <a16:creationId xmlns="" xmlns:a16="http://schemas.microsoft.com/office/drawing/2014/main" id="{B9A1319E-87E7-4072-83F1-89E083759585}"/>
                </a:ext>
              </a:extLst>
            </p:cNvPr>
            <p:cNvSpPr txBox="1"/>
            <p:nvPr/>
          </p:nvSpPr>
          <p:spPr>
            <a:xfrm>
              <a:off x="5504278" y="1566894"/>
              <a:ext cx="2087431" cy="644022"/>
            </a:xfrm>
            <a:prstGeom prst="rect">
              <a:avLst/>
            </a:prstGeom>
            <a:noFill/>
          </p:spPr>
          <p:txBody>
            <a:bodyPr wrap="none" rtlCol="0">
              <a:spAutoFit/>
            </a:bodyPr>
            <a:lstStyle/>
            <a:p>
              <a:pPr algn="ctr">
                <a:lnSpc>
                  <a:spcPct val="120000"/>
                </a:lnSpc>
              </a:pPr>
              <a:r>
                <a:rPr kumimoji="1" lang="ja-JP" altLang="en-US" sz="1600" dirty="0">
                  <a:latin typeface="+mn-ea"/>
                </a:rPr>
                <a:t>脳せきずい液中の</a:t>
              </a:r>
              <a:endParaRPr kumimoji="1" lang="en-US" altLang="ja-JP" sz="1600" dirty="0">
                <a:latin typeface="+mn-ea"/>
              </a:endParaRPr>
            </a:p>
            <a:p>
              <a:pPr algn="ctr">
                <a:lnSpc>
                  <a:spcPct val="120000"/>
                </a:lnSpc>
              </a:pPr>
              <a:r>
                <a:rPr kumimoji="1" lang="ja-JP" altLang="en-US" sz="1600" dirty="0">
                  <a:latin typeface="+mn-ea"/>
                </a:rPr>
                <a:t>オステオポンチン濃度</a:t>
              </a:r>
              <a:endParaRPr kumimoji="1" lang="en-US" altLang="ja-JP" sz="1600" dirty="0">
                <a:latin typeface="+mn-ea"/>
              </a:endParaRPr>
            </a:p>
          </p:txBody>
        </p:sp>
        <p:sp>
          <p:nvSpPr>
            <p:cNvPr id="30" name="テキスト ボックス 29">
              <a:extLst>
                <a:ext uri="{FF2B5EF4-FFF2-40B4-BE49-F238E27FC236}">
                  <a16:creationId xmlns="" xmlns:a16="http://schemas.microsoft.com/office/drawing/2014/main" id="{5D5A9554-A602-4A6E-9560-40E92614F51E}"/>
                </a:ext>
              </a:extLst>
            </p:cNvPr>
            <p:cNvSpPr txBox="1"/>
            <p:nvPr/>
          </p:nvSpPr>
          <p:spPr>
            <a:xfrm>
              <a:off x="6215167" y="4293378"/>
              <a:ext cx="1709121" cy="535531"/>
            </a:xfrm>
            <a:prstGeom prst="rect">
              <a:avLst/>
            </a:prstGeom>
            <a:noFill/>
          </p:spPr>
          <p:txBody>
            <a:bodyPr wrap="none" rtlCol="0">
              <a:spAutoFit/>
            </a:bodyPr>
            <a:lstStyle/>
            <a:p>
              <a:pPr algn="ctr">
                <a:lnSpc>
                  <a:spcPct val="120000"/>
                </a:lnSpc>
              </a:pPr>
              <a:r>
                <a:rPr kumimoji="1" lang="ja-JP" altLang="en-US" sz="1200" dirty="0" smtClean="0">
                  <a:latin typeface="+mn-ea"/>
                </a:rPr>
                <a:t>神経精神症状</a:t>
              </a:r>
              <a:r>
                <a:rPr kumimoji="1" lang="ja-JP" altLang="en-US" sz="1200" dirty="0">
                  <a:latin typeface="+mn-ea"/>
                </a:rPr>
                <a:t>のない</a:t>
              </a:r>
              <a:endParaRPr kumimoji="1" lang="en-US" altLang="ja-JP" sz="1200" dirty="0">
                <a:latin typeface="+mn-ea"/>
              </a:endParaRPr>
            </a:p>
            <a:p>
              <a:pPr algn="ctr">
                <a:lnSpc>
                  <a:spcPct val="120000"/>
                </a:lnSpc>
              </a:pPr>
              <a:r>
                <a:rPr kumimoji="1" lang="ja-JP" altLang="en-US" sz="1200" dirty="0">
                  <a:latin typeface="+mn-ea"/>
                </a:rPr>
                <a:t>全身性エリテマトーデス</a:t>
              </a:r>
              <a:endParaRPr kumimoji="1" lang="en-US" altLang="ja-JP" sz="1200" dirty="0">
                <a:latin typeface="+mn-ea"/>
              </a:endParaRPr>
            </a:p>
          </p:txBody>
        </p:sp>
        <p:sp>
          <p:nvSpPr>
            <p:cNvPr id="31" name="テキスト ボックス 30">
              <a:extLst>
                <a:ext uri="{FF2B5EF4-FFF2-40B4-BE49-F238E27FC236}">
                  <a16:creationId xmlns="" xmlns:a16="http://schemas.microsoft.com/office/drawing/2014/main" id="{9D9AD1CD-46E6-4006-935F-68838F36426D}"/>
                </a:ext>
              </a:extLst>
            </p:cNvPr>
            <p:cNvSpPr txBox="1"/>
            <p:nvPr/>
          </p:nvSpPr>
          <p:spPr>
            <a:xfrm>
              <a:off x="5444063" y="4290364"/>
              <a:ext cx="800219" cy="535531"/>
            </a:xfrm>
            <a:prstGeom prst="rect">
              <a:avLst/>
            </a:prstGeom>
            <a:noFill/>
          </p:spPr>
          <p:txBody>
            <a:bodyPr wrap="none" rtlCol="0">
              <a:spAutoFit/>
            </a:bodyPr>
            <a:lstStyle/>
            <a:p>
              <a:pPr algn="ctr">
                <a:lnSpc>
                  <a:spcPct val="120000"/>
                </a:lnSpc>
              </a:pPr>
              <a:r>
                <a:rPr kumimoji="1" lang="ja-JP" altLang="en-US" sz="1200" dirty="0" smtClean="0">
                  <a:latin typeface="+mn-ea"/>
                </a:rPr>
                <a:t>神経精神</a:t>
              </a:r>
              <a:endParaRPr kumimoji="1" lang="en-US" altLang="ja-JP" sz="1200" dirty="0">
                <a:latin typeface="+mn-ea"/>
              </a:endParaRPr>
            </a:p>
            <a:p>
              <a:pPr algn="ctr">
                <a:lnSpc>
                  <a:spcPct val="120000"/>
                </a:lnSpc>
              </a:pPr>
              <a:r>
                <a:rPr kumimoji="1" lang="ja-JP" altLang="en-US" sz="1200" dirty="0">
                  <a:latin typeface="+mn-ea"/>
                </a:rPr>
                <a:t>ループス</a:t>
              </a:r>
              <a:endParaRPr kumimoji="1" lang="en-US" altLang="ja-JP" sz="1200" dirty="0">
                <a:latin typeface="+mn-ea"/>
              </a:endParaRPr>
            </a:p>
          </p:txBody>
        </p:sp>
        <p:sp>
          <p:nvSpPr>
            <p:cNvPr id="32" name="テキスト ボックス 31">
              <a:extLst>
                <a:ext uri="{FF2B5EF4-FFF2-40B4-BE49-F238E27FC236}">
                  <a16:creationId xmlns="" xmlns:a16="http://schemas.microsoft.com/office/drawing/2014/main" id="{C16E4B0A-0EF2-4CF8-9DFB-CC6A9F3F1D4D}"/>
                </a:ext>
              </a:extLst>
            </p:cNvPr>
            <p:cNvSpPr txBox="1"/>
            <p:nvPr/>
          </p:nvSpPr>
          <p:spPr>
            <a:xfrm>
              <a:off x="6732118" y="2829864"/>
              <a:ext cx="843501" cy="354649"/>
            </a:xfrm>
            <a:prstGeom prst="rect">
              <a:avLst/>
            </a:prstGeom>
            <a:noFill/>
          </p:spPr>
          <p:txBody>
            <a:bodyPr wrap="none" rtlCol="0">
              <a:spAutoFit/>
            </a:bodyPr>
            <a:lstStyle/>
            <a:p>
              <a:pPr algn="ctr">
                <a:lnSpc>
                  <a:spcPct val="120000"/>
                </a:lnSpc>
              </a:pPr>
              <a:r>
                <a:rPr kumimoji="1" lang="ja-JP" altLang="en-US" sz="1600" dirty="0">
                  <a:solidFill>
                    <a:srgbClr val="FF0000"/>
                  </a:solidFill>
                  <a:latin typeface="Meiryo UI" panose="020B0604030504040204" pitchFamily="50" charset="-128"/>
                  <a:ea typeface="Meiryo UI" panose="020B0604030504040204" pitchFamily="50" charset="-128"/>
                </a:rPr>
                <a:t>より高い</a:t>
              </a:r>
              <a:endParaRPr kumimoji="1" lang="en-US" altLang="ja-JP" sz="1600" dirty="0">
                <a:solidFill>
                  <a:srgbClr val="FF0000"/>
                </a:solidFill>
                <a:latin typeface="Meiryo UI" panose="020B0604030504040204" pitchFamily="50" charset="-128"/>
                <a:ea typeface="Meiryo UI" panose="020B0604030504040204" pitchFamily="50" charset="-128"/>
              </a:endParaRPr>
            </a:p>
          </p:txBody>
        </p:sp>
        <p:cxnSp>
          <p:nvCxnSpPr>
            <p:cNvPr id="33" name="直線矢印コネクタ 32">
              <a:extLst>
                <a:ext uri="{FF2B5EF4-FFF2-40B4-BE49-F238E27FC236}">
                  <a16:creationId xmlns="" xmlns:a16="http://schemas.microsoft.com/office/drawing/2014/main" id="{2A294227-299F-486C-8BB3-59DAD0B94438}"/>
                </a:ext>
              </a:extLst>
            </p:cNvPr>
            <p:cNvCxnSpPr>
              <a:cxnSpLocks/>
            </p:cNvCxnSpPr>
            <p:nvPr/>
          </p:nvCxnSpPr>
          <p:spPr>
            <a:xfrm flipH="1" flipV="1">
              <a:off x="6256434" y="2798796"/>
              <a:ext cx="493616" cy="179354"/>
            </a:xfrm>
            <a:prstGeom prst="straightConnector1">
              <a:avLst/>
            </a:prstGeom>
            <a:ln w="38100" cap="rnd">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 xmlns:a16="http://schemas.microsoft.com/office/drawing/2014/main" id="{BF0A3AB9-AC2D-45A0-9BEC-1A828567B502}"/>
                </a:ext>
              </a:extLst>
            </p:cNvPr>
            <p:cNvSpPr txBox="1"/>
            <p:nvPr/>
          </p:nvSpPr>
          <p:spPr>
            <a:xfrm>
              <a:off x="1246191" y="1528920"/>
              <a:ext cx="4011034" cy="1938992"/>
            </a:xfrm>
            <a:prstGeom prst="rect">
              <a:avLst/>
            </a:prstGeom>
            <a:noFill/>
          </p:spPr>
          <p:txBody>
            <a:bodyPr wrap="none" rtlCol="0">
              <a:spAutoFit/>
            </a:bodyPr>
            <a:lstStyle/>
            <a:p>
              <a:pPr>
                <a:lnSpc>
                  <a:spcPct val="150000"/>
                </a:lnSpc>
              </a:pPr>
              <a:r>
                <a:rPr lang="ja-JP" altLang="en-US" sz="1600" b="1" dirty="0">
                  <a:latin typeface="Meiryo UI" panose="020B0604030504040204" pitchFamily="50" charset="-128"/>
                  <a:ea typeface="Meiryo UI" panose="020B0604030504040204" pitchFamily="50" charset="-128"/>
                </a:rPr>
                <a:t>　　　　　　　　　結果の要旨</a:t>
              </a:r>
              <a:endParaRPr lang="en-US" altLang="ja-JP" sz="1600" b="1" dirty="0">
                <a:latin typeface="Meiryo UI" panose="020B0604030504040204" pitchFamily="50" charset="-128"/>
                <a:ea typeface="Meiryo UI" panose="020B0604030504040204" pitchFamily="50" charset="-128"/>
              </a:endParaRPr>
            </a:p>
            <a:p>
              <a:pPr>
                <a:lnSpc>
                  <a:spcPct val="150000"/>
                </a:lnSpc>
              </a:pPr>
              <a:r>
                <a:rPr lang="ja-JP" altLang="en-US" sz="1600" dirty="0" smtClean="0">
                  <a:latin typeface="Meiryo UI" panose="020B0604030504040204" pitchFamily="50" charset="-128"/>
                  <a:ea typeface="Meiryo UI" panose="020B0604030504040204" pitchFamily="50" charset="-128"/>
                </a:rPr>
                <a:t>神経精神ループス</a:t>
              </a:r>
              <a:r>
                <a:rPr lang="ja-JP" altLang="en-US" sz="1600" dirty="0">
                  <a:latin typeface="Meiryo UI" panose="020B0604030504040204" pitchFamily="50" charset="-128"/>
                  <a:ea typeface="Meiryo UI" panose="020B0604030504040204" pitchFamily="50" charset="-128"/>
                </a:rPr>
                <a:t>の患者さんでは、</a:t>
              </a:r>
              <a:endParaRPr lang="en-US" altLang="ja-JP" sz="1600" dirty="0">
                <a:latin typeface="Meiryo UI" panose="020B0604030504040204" pitchFamily="50" charset="-128"/>
                <a:ea typeface="Meiryo UI" panose="020B0604030504040204" pitchFamily="50" charset="-128"/>
              </a:endParaRPr>
            </a:p>
            <a:p>
              <a:pPr>
                <a:lnSpc>
                  <a:spcPct val="150000"/>
                </a:lnSpc>
              </a:pPr>
              <a:r>
                <a:rPr lang="ja-JP" altLang="en-US" sz="1600" dirty="0" smtClean="0">
                  <a:latin typeface="Meiryo UI" panose="020B0604030504040204" pitchFamily="50" charset="-128"/>
                  <a:ea typeface="Meiryo UI" panose="020B0604030504040204" pitchFamily="50" charset="-128"/>
                </a:rPr>
                <a:t>神経精神ループス</a:t>
              </a:r>
              <a:r>
                <a:rPr lang="ja-JP" altLang="en-US" sz="1600" dirty="0">
                  <a:latin typeface="Meiryo UI" panose="020B0604030504040204" pitchFamily="50" charset="-128"/>
                  <a:ea typeface="Meiryo UI" panose="020B0604030504040204" pitchFamily="50" charset="-128"/>
                </a:rPr>
                <a:t>がない全身性エリテマトーデス</a:t>
              </a:r>
              <a:endParaRPr lang="en-US" altLang="ja-JP" sz="1600" dirty="0">
                <a:latin typeface="Meiryo UI" panose="020B0604030504040204" pitchFamily="50" charset="-128"/>
                <a:ea typeface="Meiryo UI" panose="020B0604030504040204" pitchFamily="50" charset="-128"/>
              </a:endParaRPr>
            </a:p>
            <a:p>
              <a:pPr>
                <a:lnSpc>
                  <a:spcPct val="150000"/>
                </a:lnSpc>
              </a:pPr>
              <a:r>
                <a:rPr lang="ja-JP" altLang="en-US" sz="1600" dirty="0">
                  <a:latin typeface="Meiryo UI" panose="020B0604030504040204" pitchFamily="50" charset="-128"/>
                  <a:ea typeface="Meiryo UI" panose="020B0604030504040204" pitchFamily="50" charset="-128"/>
                </a:rPr>
                <a:t>の患者さんに比べて、脳せきずい液中の</a:t>
              </a:r>
              <a:endParaRPr lang="en-US" altLang="ja-JP" sz="1600" dirty="0">
                <a:latin typeface="Meiryo UI" panose="020B0604030504040204" pitchFamily="50" charset="-128"/>
                <a:ea typeface="Meiryo UI" panose="020B0604030504040204" pitchFamily="50" charset="-128"/>
              </a:endParaRPr>
            </a:p>
            <a:p>
              <a:pPr>
                <a:lnSpc>
                  <a:spcPct val="150000"/>
                </a:lnSpc>
              </a:pPr>
              <a:r>
                <a:rPr kumimoji="1" lang="ja-JP" altLang="en-US" sz="1600" dirty="0">
                  <a:latin typeface="Meiryo UI" panose="020B0604030504040204" pitchFamily="50" charset="-128"/>
                  <a:ea typeface="Meiryo UI" panose="020B0604030504040204" pitchFamily="50" charset="-128"/>
                </a:rPr>
                <a:t>オステオポンチン</a:t>
              </a:r>
              <a:r>
                <a:rPr lang="ja-JP" altLang="en-US" sz="1600" dirty="0">
                  <a:latin typeface="Meiryo UI" panose="020B0604030504040204" pitchFamily="50" charset="-128"/>
                  <a:ea typeface="Meiryo UI" panose="020B0604030504040204" pitchFamily="50" charset="-128"/>
                </a:rPr>
                <a:t>が多いことがわかりました</a:t>
              </a:r>
              <a:endParaRPr lang="en-US" altLang="ja-JP" sz="1600" dirty="0">
                <a:latin typeface="Meiryo UI" panose="020B0604030504040204" pitchFamily="50" charset="-128"/>
                <a:ea typeface="Meiryo UI" panose="020B0604030504040204" pitchFamily="50" charset="-128"/>
              </a:endParaRPr>
            </a:p>
          </p:txBody>
        </p:sp>
        <p:sp>
          <p:nvSpPr>
            <p:cNvPr id="35" name="テキスト ボックス 34">
              <a:extLst>
                <a:ext uri="{FF2B5EF4-FFF2-40B4-BE49-F238E27FC236}">
                  <a16:creationId xmlns="" xmlns:a16="http://schemas.microsoft.com/office/drawing/2014/main" id="{EB549334-B661-49EE-8871-C9812CE2643E}"/>
                </a:ext>
              </a:extLst>
            </p:cNvPr>
            <p:cNvSpPr txBox="1"/>
            <p:nvPr/>
          </p:nvSpPr>
          <p:spPr>
            <a:xfrm>
              <a:off x="2114315" y="3885251"/>
              <a:ext cx="2287806" cy="830997"/>
            </a:xfrm>
            <a:prstGeom prst="rect">
              <a:avLst/>
            </a:prstGeom>
            <a:noFill/>
          </p:spPr>
          <p:txBody>
            <a:bodyPr wrap="none" rtlCol="0">
              <a:spAutoFit/>
            </a:bodyPr>
            <a:lstStyle/>
            <a:p>
              <a:pPr>
                <a:lnSpc>
                  <a:spcPct val="150000"/>
                </a:lnSpc>
              </a:pP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神経精神ループス</a:t>
              </a:r>
              <a:r>
                <a:rPr lang="ja-JP" altLang="en-US" sz="1600" dirty="0">
                  <a:latin typeface="Meiryo UI" panose="020B0604030504040204" pitchFamily="50" charset="-128"/>
                  <a:ea typeface="Meiryo UI" panose="020B0604030504040204" pitchFamily="50" charset="-128"/>
                </a:rPr>
                <a:t>の</a:t>
              </a:r>
              <a:endParaRPr lang="en-US" altLang="ja-JP" sz="1600" dirty="0">
                <a:latin typeface="Meiryo UI" panose="020B0604030504040204" pitchFamily="50" charset="-128"/>
                <a:ea typeface="Meiryo UI" panose="020B0604030504040204" pitchFamily="50" charset="-128"/>
              </a:endParaRPr>
            </a:p>
            <a:p>
              <a:pPr>
                <a:lnSpc>
                  <a:spcPct val="150000"/>
                </a:lnSpc>
              </a:pPr>
              <a:r>
                <a:rPr lang="ja-JP" altLang="en-US" sz="1600" dirty="0">
                  <a:latin typeface="Meiryo UI" panose="020B0604030504040204" pitchFamily="50" charset="-128"/>
                  <a:ea typeface="Meiryo UI" panose="020B0604030504040204" pitchFamily="50" charset="-128"/>
                </a:rPr>
                <a:t>　　 </a:t>
              </a:r>
              <a:r>
                <a:rPr lang="ja-JP" altLang="en-US" sz="1600" dirty="0">
                  <a:solidFill>
                    <a:srgbClr val="FF0000"/>
                  </a:solidFill>
                  <a:latin typeface="Meiryo UI" panose="020B0604030504040204" pitchFamily="50" charset="-128"/>
                  <a:ea typeface="Meiryo UI" panose="020B0604030504040204" pitchFamily="50" charset="-128"/>
                </a:rPr>
                <a:t>診断に役立つ</a:t>
              </a:r>
              <a:r>
                <a:rPr lang="ja-JP" altLang="en-US" sz="1600" dirty="0">
                  <a:latin typeface="Meiryo UI" panose="020B0604030504040204" pitchFamily="50" charset="-128"/>
                  <a:ea typeface="Meiryo UI" panose="020B0604030504040204" pitchFamily="50" charset="-128"/>
                </a:rPr>
                <a:t>可能性</a:t>
              </a:r>
              <a:endParaRPr lang="en-US" altLang="ja-JP" sz="1600" dirty="0">
                <a:latin typeface="Meiryo UI" panose="020B0604030504040204" pitchFamily="50" charset="-128"/>
                <a:ea typeface="Meiryo UI" panose="020B0604030504040204" pitchFamily="50" charset="-128"/>
              </a:endParaRPr>
            </a:p>
          </p:txBody>
        </p:sp>
        <p:sp>
          <p:nvSpPr>
            <p:cNvPr id="36" name="正方形/長方形 35">
              <a:extLst>
                <a:ext uri="{FF2B5EF4-FFF2-40B4-BE49-F238E27FC236}">
                  <a16:creationId xmlns="" xmlns:a16="http://schemas.microsoft.com/office/drawing/2014/main" id="{40504018-746A-44DF-8CEE-827314C1E1CE}"/>
                </a:ext>
              </a:extLst>
            </p:cNvPr>
            <p:cNvSpPr/>
            <p:nvPr/>
          </p:nvSpPr>
          <p:spPr>
            <a:xfrm>
              <a:off x="1066144" y="1237878"/>
              <a:ext cx="7023756" cy="375322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grpSp>
          <p:nvGrpSpPr>
            <p:cNvPr id="37" name="グループ化 36">
              <a:extLst>
                <a:ext uri="{FF2B5EF4-FFF2-40B4-BE49-F238E27FC236}">
                  <a16:creationId xmlns="" xmlns:a16="http://schemas.microsoft.com/office/drawing/2014/main" id="{F08D9914-7606-4B3A-80C3-54C3CF86226B}"/>
                </a:ext>
              </a:extLst>
            </p:cNvPr>
            <p:cNvGrpSpPr/>
            <p:nvPr/>
          </p:nvGrpSpPr>
          <p:grpSpPr>
            <a:xfrm>
              <a:off x="5780156" y="2417763"/>
              <a:ext cx="223996" cy="331787"/>
              <a:chOff x="4495800" y="1062038"/>
              <a:chExt cx="323850" cy="122237"/>
            </a:xfrm>
          </p:grpSpPr>
          <p:cxnSp>
            <p:nvCxnSpPr>
              <p:cNvPr id="41" name="直線コネクタ 40">
                <a:extLst>
                  <a:ext uri="{FF2B5EF4-FFF2-40B4-BE49-F238E27FC236}">
                    <a16:creationId xmlns="" xmlns:a16="http://schemas.microsoft.com/office/drawing/2014/main" id="{2D13817E-6C7A-45E6-A7A0-F66D89DECCB0}"/>
                  </a:ext>
                </a:extLst>
              </p:cNvPr>
              <p:cNvCxnSpPr/>
              <p:nvPr/>
            </p:nvCxnSpPr>
            <p:spPr>
              <a:xfrm>
                <a:off x="4495800" y="1062038"/>
                <a:ext cx="323850" cy="0"/>
              </a:xfrm>
              <a:prstGeom prst="line">
                <a:avLst/>
              </a:prstGeom>
              <a:ln w="2857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 xmlns:a16="http://schemas.microsoft.com/office/drawing/2014/main" id="{85265FD7-59A4-4A9D-8701-787840FE46E7}"/>
                  </a:ext>
                </a:extLst>
              </p:cNvPr>
              <p:cNvCxnSpPr/>
              <p:nvPr/>
            </p:nvCxnSpPr>
            <p:spPr>
              <a:xfrm>
                <a:off x="4657725" y="1063625"/>
                <a:ext cx="0" cy="120650"/>
              </a:xfrm>
              <a:prstGeom prst="line">
                <a:avLst/>
              </a:prstGeom>
              <a:ln w="28575"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8" name="グループ化 37">
              <a:extLst>
                <a:ext uri="{FF2B5EF4-FFF2-40B4-BE49-F238E27FC236}">
                  <a16:creationId xmlns="" xmlns:a16="http://schemas.microsoft.com/office/drawing/2014/main" id="{A793E3A6-E3A4-456F-AE9B-33D27B69EEE7}"/>
                </a:ext>
              </a:extLst>
            </p:cNvPr>
            <p:cNvGrpSpPr/>
            <p:nvPr/>
          </p:nvGrpSpPr>
          <p:grpSpPr>
            <a:xfrm>
              <a:off x="6941719" y="3717926"/>
              <a:ext cx="223996" cy="87181"/>
              <a:chOff x="4495800" y="1062038"/>
              <a:chExt cx="323850" cy="122237"/>
            </a:xfrm>
          </p:grpSpPr>
          <p:cxnSp>
            <p:nvCxnSpPr>
              <p:cNvPr id="39" name="直線コネクタ 38">
                <a:extLst>
                  <a:ext uri="{FF2B5EF4-FFF2-40B4-BE49-F238E27FC236}">
                    <a16:creationId xmlns="" xmlns:a16="http://schemas.microsoft.com/office/drawing/2014/main" id="{9DFF8DD4-FD5B-4AB2-B353-EC87B7C1C438}"/>
                  </a:ext>
                </a:extLst>
              </p:cNvPr>
              <p:cNvCxnSpPr/>
              <p:nvPr/>
            </p:nvCxnSpPr>
            <p:spPr>
              <a:xfrm>
                <a:off x="4495800" y="1062038"/>
                <a:ext cx="323850" cy="0"/>
              </a:xfrm>
              <a:prstGeom prst="line">
                <a:avLst/>
              </a:prstGeom>
              <a:ln w="2857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 xmlns:a16="http://schemas.microsoft.com/office/drawing/2014/main" id="{810261A0-057B-4CE4-BB9F-B056E39E4E2D}"/>
                  </a:ext>
                </a:extLst>
              </p:cNvPr>
              <p:cNvCxnSpPr/>
              <p:nvPr/>
            </p:nvCxnSpPr>
            <p:spPr>
              <a:xfrm>
                <a:off x="4657725" y="1063625"/>
                <a:ext cx="0" cy="120650"/>
              </a:xfrm>
              <a:prstGeom prst="line">
                <a:avLst/>
              </a:prstGeom>
              <a:ln w="28575" cap="rnd">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43" name="テキスト ボックス 42">
            <a:extLst>
              <a:ext uri="{FF2B5EF4-FFF2-40B4-BE49-F238E27FC236}">
                <a16:creationId xmlns="" xmlns:a16="http://schemas.microsoft.com/office/drawing/2014/main" id="{F9B58CA3-EEA5-461D-9EF6-44C4E540BD16}"/>
              </a:ext>
            </a:extLst>
          </p:cNvPr>
          <p:cNvSpPr txBox="1"/>
          <p:nvPr/>
        </p:nvSpPr>
        <p:spPr>
          <a:xfrm>
            <a:off x="1351407" y="5869859"/>
            <a:ext cx="6417141" cy="693523"/>
          </a:xfrm>
          <a:prstGeom prst="rect">
            <a:avLst/>
          </a:prstGeom>
          <a:noFill/>
        </p:spPr>
        <p:txBody>
          <a:bodyPr wrap="none" rtlCol="0">
            <a:spAutoFit/>
          </a:bodyPr>
          <a:lstStyle/>
          <a:p>
            <a:pPr algn="ctr">
              <a:lnSpc>
                <a:spcPct val="150000"/>
              </a:lnSpc>
            </a:pPr>
            <a:r>
              <a:rPr kumimoji="1" lang="ja-JP" altLang="en-US" sz="1400" dirty="0">
                <a:latin typeface="Meiryo UI" panose="020B0604030504040204" pitchFamily="50" charset="-128"/>
                <a:ea typeface="Meiryo UI" panose="020B0604030504040204" pitchFamily="50" charset="-128"/>
              </a:rPr>
              <a:t>脳せきずい液は、外来のベッド上などで、通常より長めの注射針を使ってとることができます</a:t>
            </a:r>
            <a:endParaRPr kumimoji="1" lang="en-US" altLang="ja-JP" sz="1400" dirty="0">
              <a:latin typeface="Meiryo UI" panose="020B0604030504040204" pitchFamily="50" charset="-128"/>
              <a:ea typeface="Meiryo UI" panose="020B0604030504040204" pitchFamily="50" charset="-128"/>
            </a:endParaRPr>
          </a:p>
          <a:p>
            <a:pPr algn="ctr">
              <a:lnSpc>
                <a:spcPct val="150000"/>
              </a:lnSpc>
            </a:pPr>
            <a:r>
              <a:rPr kumimoji="1" lang="en-US" altLang="ja-JP" sz="1400" dirty="0">
                <a:latin typeface="Meiryo UI" panose="020B0604030504040204" pitchFamily="50" charset="-128"/>
                <a:ea typeface="Meiryo UI" panose="020B0604030504040204" pitchFamily="50" charset="-128"/>
              </a:rPr>
              <a:t>※ </a:t>
            </a:r>
            <a:r>
              <a:rPr kumimoji="1" lang="ja-JP" altLang="en-US" sz="1400" dirty="0">
                <a:latin typeface="Meiryo UI" panose="020B0604030504040204" pitchFamily="50" charset="-128"/>
                <a:ea typeface="Meiryo UI" panose="020B0604030504040204" pitchFamily="50" charset="-128"/>
              </a:rPr>
              <a:t>ただし、</a:t>
            </a:r>
            <a:r>
              <a:rPr kumimoji="1" lang="ja-JP" altLang="en-US" sz="1400" dirty="0">
                <a:solidFill>
                  <a:srgbClr val="FF0000"/>
                </a:solidFill>
                <a:latin typeface="Meiryo UI" panose="020B0604030504040204" pitchFamily="50" charset="-128"/>
                <a:ea typeface="Meiryo UI" panose="020B0604030504040204" pitchFamily="50" charset="-128"/>
              </a:rPr>
              <a:t>今回の研究計画では、凍結保存してあるサンプルのみ</a:t>
            </a:r>
            <a:r>
              <a:rPr kumimoji="1" lang="ja-JP" altLang="en-US" sz="1400" dirty="0">
                <a:latin typeface="Meiryo UI" panose="020B0604030504040204" pitchFamily="50" charset="-128"/>
                <a:ea typeface="Meiryo UI" panose="020B0604030504040204" pitchFamily="50" charset="-128"/>
              </a:rPr>
              <a:t>を用います</a:t>
            </a:r>
            <a:endParaRPr kumimoji="1" lang="en-US" altLang="ja-JP" sz="1400" dirty="0">
              <a:latin typeface="Meiryo UI" panose="020B0604030504040204" pitchFamily="50" charset="-128"/>
              <a:ea typeface="Meiryo UI" panose="020B0604030504040204" pitchFamily="50" charset="-128"/>
            </a:endParaRPr>
          </a:p>
        </p:txBody>
      </p:sp>
      <p:sp>
        <p:nvSpPr>
          <p:cNvPr id="44" name="テキスト ボックス 43">
            <a:extLst>
              <a:ext uri="{FF2B5EF4-FFF2-40B4-BE49-F238E27FC236}">
                <a16:creationId xmlns="" xmlns:a16="http://schemas.microsoft.com/office/drawing/2014/main" id="{1CE41DDE-DDD2-4494-9767-9654C0DD04A5}"/>
              </a:ext>
            </a:extLst>
          </p:cNvPr>
          <p:cNvSpPr txBox="1"/>
          <p:nvPr/>
        </p:nvSpPr>
        <p:spPr>
          <a:xfrm>
            <a:off x="1054855" y="1693974"/>
            <a:ext cx="7034298" cy="354649"/>
          </a:xfrm>
          <a:prstGeom prst="rect">
            <a:avLst/>
          </a:prstGeom>
          <a:noFill/>
        </p:spPr>
        <p:txBody>
          <a:bodyPr wrap="none" rtlCol="0">
            <a:spAutoFit/>
          </a:bodyPr>
          <a:lstStyle/>
          <a:p>
            <a:pPr algn="ctr">
              <a:lnSpc>
                <a:spcPct val="120000"/>
              </a:lnSpc>
            </a:pPr>
            <a:r>
              <a:rPr lang="ja-JP" altLang="en-US" sz="1600" dirty="0">
                <a:latin typeface="Meiryo UI" panose="020B0604030504040204" pitchFamily="50" charset="-128"/>
                <a:ea typeface="Meiryo UI" panose="020B0604030504040204" pitchFamily="50" charset="-128"/>
              </a:rPr>
              <a:t>日本リウマチ学会で成果を発表（</a:t>
            </a:r>
            <a:r>
              <a:rPr lang="en-US" altLang="ja-JP" sz="1600" dirty="0">
                <a:latin typeface="Meiryo UI" panose="020B0604030504040204" pitchFamily="50" charset="-128"/>
                <a:ea typeface="Meiryo UI" panose="020B0604030504040204" pitchFamily="50" charset="-128"/>
              </a:rPr>
              <a:t>2018</a:t>
            </a:r>
            <a:r>
              <a:rPr lang="ja-JP" altLang="en-US" sz="1600" dirty="0">
                <a:latin typeface="Meiryo UI" panose="020B0604030504040204" pitchFamily="50" charset="-128"/>
                <a:ea typeface="Meiryo UI" panose="020B0604030504040204" pitchFamily="50" charset="-128"/>
              </a:rPr>
              <a:t>年</a:t>
            </a:r>
            <a:r>
              <a:rPr lang="en-US" altLang="ja-JP" sz="1600" dirty="0">
                <a:latin typeface="Meiryo UI" panose="020B0604030504040204" pitchFamily="50" charset="-128"/>
                <a:ea typeface="Meiryo UI" panose="020B0604030504040204" pitchFamily="50" charset="-128"/>
              </a:rPr>
              <a:t>4</a:t>
            </a:r>
            <a:r>
              <a:rPr lang="ja-JP" altLang="en-US" sz="1600" dirty="0">
                <a:latin typeface="Meiryo UI" panose="020B0604030504040204" pitchFamily="50" charset="-128"/>
                <a:ea typeface="Meiryo UI" panose="020B0604030504040204" pitchFamily="50" charset="-128"/>
              </a:rPr>
              <a:t>月</a:t>
            </a:r>
            <a:r>
              <a:rPr lang="en-US" altLang="ja-JP" sz="1600" dirty="0">
                <a:latin typeface="Meiryo UI" panose="020B0604030504040204" pitchFamily="50" charset="-128"/>
                <a:ea typeface="Meiryo UI" panose="020B0604030504040204" pitchFamily="50" charset="-128"/>
              </a:rPr>
              <a:t>28</a:t>
            </a:r>
            <a:r>
              <a:rPr lang="ja-JP" altLang="en-US" sz="1600" dirty="0">
                <a:latin typeface="Meiryo UI" panose="020B0604030504040204" pitchFamily="50" charset="-128"/>
                <a:ea typeface="Meiryo UI" panose="020B0604030504040204" pitchFamily="50" charset="-128"/>
              </a:rPr>
              <a:t>日、北郡 宏次による英語口演）</a:t>
            </a:r>
            <a:endParaRPr lang="en-US" altLang="ja-JP" sz="1200" dirty="0">
              <a:latin typeface="Meiryo UI" panose="020B0604030504040204" pitchFamily="50" charset="-128"/>
              <a:ea typeface="Meiryo UI" panose="020B0604030504040204" pitchFamily="50" charset="-128"/>
            </a:endParaRPr>
          </a:p>
        </p:txBody>
      </p:sp>
      <p:pic>
        <p:nvPicPr>
          <p:cNvPr id="45" name="図 44" descr="植物, 花 が含まれている画像&#10;&#10;非常に高い精度で生成された説明">
            <a:extLst>
              <a:ext uri="{FF2B5EF4-FFF2-40B4-BE49-F238E27FC236}">
                <a16:creationId xmlns="" xmlns:a16="http://schemas.microsoft.com/office/drawing/2014/main" id="{7ED6B458-DBC1-4220-9CF0-BA76527CC4F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3607" t="39515" r="23860" b="36549"/>
          <a:stretch/>
        </p:blipFill>
        <p:spPr>
          <a:xfrm>
            <a:off x="7932669" y="1751416"/>
            <a:ext cx="243686" cy="248817"/>
          </a:xfrm>
          <a:prstGeom prst="rect">
            <a:avLst/>
          </a:prstGeom>
        </p:spPr>
      </p:pic>
      <p:grpSp>
        <p:nvGrpSpPr>
          <p:cNvPr id="4" name="グループ化 3">
            <a:extLst>
              <a:ext uri="{FF2B5EF4-FFF2-40B4-BE49-F238E27FC236}">
                <a16:creationId xmlns="" xmlns:a16="http://schemas.microsoft.com/office/drawing/2014/main" id="{D4DBBD76-F72B-49CB-BF82-C348FCA1DCE9}"/>
              </a:ext>
            </a:extLst>
          </p:cNvPr>
          <p:cNvGrpSpPr/>
          <p:nvPr/>
        </p:nvGrpSpPr>
        <p:grpSpPr>
          <a:xfrm>
            <a:off x="4303422" y="5101266"/>
            <a:ext cx="389228" cy="248817"/>
            <a:chOff x="4303422" y="5101266"/>
            <a:chExt cx="389228" cy="248817"/>
          </a:xfrm>
        </p:grpSpPr>
        <p:pic>
          <p:nvPicPr>
            <p:cNvPr id="46" name="図 45" descr="植物, 花 が含まれている画像&#10;&#10;非常に高い精度で生成された説明">
              <a:extLst>
                <a:ext uri="{FF2B5EF4-FFF2-40B4-BE49-F238E27FC236}">
                  <a16:creationId xmlns="" xmlns:a16="http://schemas.microsoft.com/office/drawing/2014/main" id="{13BF10EF-31E5-4CD3-A112-0206F368F71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3607" t="39515" r="23860" b="36549"/>
            <a:stretch/>
          </p:blipFill>
          <p:spPr>
            <a:xfrm>
              <a:off x="4303422" y="5101266"/>
              <a:ext cx="243686" cy="248817"/>
            </a:xfrm>
            <a:prstGeom prst="rect">
              <a:avLst/>
            </a:prstGeom>
          </p:spPr>
        </p:pic>
        <p:pic>
          <p:nvPicPr>
            <p:cNvPr id="47" name="図 46" descr="植物, 花 が含まれている画像&#10;&#10;非常に高い精度で生成された説明">
              <a:extLst>
                <a:ext uri="{FF2B5EF4-FFF2-40B4-BE49-F238E27FC236}">
                  <a16:creationId xmlns="" xmlns:a16="http://schemas.microsoft.com/office/drawing/2014/main" id="{5275D7EB-C5D3-4C82-803C-F70A07F263C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3607" t="39515" r="23860" b="36549"/>
            <a:stretch/>
          </p:blipFill>
          <p:spPr>
            <a:xfrm>
              <a:off x="4554247" y="5119866"/>
              <a:ext cx="138403" cy="141317"/>
            </a:xfrm>
            <a:prstGeom prst="rect">
              <a:avLst/>
            </a:prstGeom>
          </p:spPr>
        </p:pic>
      </p:grpSp>
    </p:spTree>
    <p:extLst>
      <p:ext uri="{BB962C8B-B14F-4D97-AF65-F5344CB8AC3E}">
        <p14:creationId xmlns:p14="http://schemas.microsoft.com/office/powerpoint/2010/main" val="2615592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テキスト ボックス 87">
            <a:extLst>
              <a:ext uri="{FF2B5EF4-FFF2-40B4-BE49-F238E27FC236}">
                <a16:creationId xmlns="" xmlns:a16="http://schemas.microsoft.com/office/drawing/2014/main" id="{741AAB31-0626-464C-8DAF-3E9CBF5E9C13}"/>
              </a:ext>
            </a:extLst>
          </p:cNvPr>
          <p:cNvSpPr txBox="1"/>
          <p:nvPr/>
        </p:nvSpPr>
        <p:spPr>
          <a:xfrm>
            <a:off x="1942617" y="2755857"/>
            <a:ext cx="2332690" cy="650114"/>
          </a:xfrm>
          <a:prstGeom prst="rect">
            <a:avLst/>
          </a:prstGeom>
          <a:noFill/>
        </p:spPr>
        <p:txBody>
          <a:bodyPr wrap="none" rtlCol="0">
            <a:spAutoFit/>
          </a:bodyPr>
          <a:lstStyle/>
          <a:p>
            <a:pPr>
              <a:lnSpc>
                <a:spcPct val="120000"/>
              </a:lnSpc>
            </a:pPr>
            <a:r>
              <a:rPr lang="ja-JP" altLang="en-US" sz="1600" dirty="0">
                <a:latin typeface="Meiryo UI" panose="020B0604030504040204" pitchFamily="50" charset="-128"/>
                <a:ea typeface="Meiryo UI" panose="020B0604030504040204" pitchFamily="50" charset="-128"/>
              </a:rPr>
              <a:t>日本リウマチ学会</a:t>
            </a:r>
            <a:endParaRPr lang="en-US" altLang="ja-JP" sz="1600" dirty="0">
              <a:latin typeface="Meiryo UI" panose="020B0604030504040204" pitchFamily="50" charset="-128"/>
              <a:ea typeface="Meiryo UI" panose="020B0604030504040204" pitchFamily="50" charset="-128"/>
            </a:endParaRPr>
          </a:p>
          <a:p>
            <a:pPr>
              <a:lnSpc>
                <a:spcPct val="120000"/>
              </a:lnSpc>
            </a:pPr>
            <a:r>
              <a:rPr lang="ja-JP" altLang="en-US" sz="1600" dirty="0">
                <a:latin typeface="Meiryo UI" panose="020B0604030504040204" pitchFamily="50" charset="-128"/>
                <a:ea typeface="Meiryo UI" panose="020B0604030504040204" pitchFamily="50" charset="-128"/>
              </a:rPr>
              <a:t>参加者から質問・指摘あり</a:t>
            </a:r>
            <a:endParaRPr lang="en-US" altLang="ja-JP" sz="1200" dirty="0">
              <a:latin typeface="Meiryo UI" panose="020B0604030504040204" pitchFamily="50" charset="-128"/>
              <a:ea typeface="Meiryo UI" panose="020B0604030504040204" pitchFamily="50" charset="-128"/>
            </a:endParaRPr>
          </a:p>
        </p:txBody>
      </p:sp>
      <p:pic>
        <p:nvPicPr>
          <p:cNvPr id="95" name="図 94">
            <a:extLst>
              <a:ext uri="{FF2B5EF4-FFF2-40B4-BE49-F238E27FC236}">
                <a16:creationId xmlns="" xmlns:a16="http://schemas.microsoft.com/office/drawing/2014/main" id="{A5284124-9EDA-424F-B50B-575F973790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169331">
            <a:off x="5295772" y="3260660"/>
            <a:ext cx="577744" cy="795060"/>
          </a:xfrm>
          <a:prstGeom prst="rect">
            <a:avLst/>
          </a:prstGeom>
        </p:spPr>
      </p:pic>
      <p:sp>
        <p:nvSpPr>
          <p:cNvPr id="87" name="テキスト ボックス 86">
            <a:extLst>
              <a:ext uri="{FF2B5EF4-FFF2-40B4-BE49-F238E27FC236}">
                <a16:creationId xmlns="" xmlns:a16="http://schemas.microsoft.com/office/drawing/2014/main" id="{63225D94-8CE2-48F4-B47D-530E357F4380}"/>
              </a:ext>
            </a:extLst>
          </p:cNvPr>
          <p:cNvSpPr txBox="1"/>
          <p:nvPr/>
        </p:nvSpPr>
        <p:spPr>
          <a:xfrm>
            <a:off x="1660786" y="358118"/>
            <a:ext cx="5822428" cy="485774"/>
          </a:xfrm>
          <a:prstGeom prst="rect">
            <a:avLst/>
          </a:prstGeom>
          <a:noFill/>
        </p:spPr>
        <p:txBody>
          <a:bodyPr wrap="none" rtlCol="0">
            <a:spAutoFit/>
          </a:bodyPr>
          <a:lstStyle/>
          <a:p>
            <a:pPr algn="ctr">
              <a:lnSpc>
                <a:spcPct val="120000"/>
              </a:lnSpc>
            </a:pPr>
            <a:r>
              <a:rPr kumimoji="1" lang="ja-JP" altLang="en-US" sz="2400" dirty="0">
                <a:solidFill>
                  <a:srgbClr val="0000FF"/>
                </a:solidFill>
                <a:latin typeface="Meiryo UI" panose="020B0604030504040204" pitchFamily="50" charset="-128"/>
                <a:ea typeface="Meiryo UI" panose="020B0604030504040204" pitchFamily="50" charset="-128"/>
              </a:rPr>
              <a:t>研究の背景（４）　 － 今回研究の根拠 －</a:t>
            </a:r>
          </a:p>
        </p:txBody>
      </p:sp>
      <p:grpSp>
        <p:nvGrpSpPr>
          <p:cNvPr id="92" name="グループ化 91">
            <a:extLst>
              <a:ext uri="{FF2B5EF4-FFF2-40B4-BE49-F238E27FC236}">
                <a16:creationId xmlns="" xmlns:a16="http://schemas.microsoft.com/office/drawing/2014/main" id="{A7CB205F-37F4-480F-9E0F-CFD0158A6558}"/>
              </a:ext>
            </a:extLst>
          </p:cNvPr>
          <p:cNvGrpSpPr/>
          <p:nvPr/>
        </p:nvGrpSpPr>
        <p:grpSpPr>
          <a:xfrm>
            <a:off x="1092353" y="1431190"/>
            <a:ext cx="6959295" cy="1129129"/>
            <a:chOff x="993034" y="2681853"/>
            <a:chExt cx="6959295" cy="1129129"/>
          </a:xfrm>
        </p:grpSpPr>
        <p:sp>
          <p:nvSpPr>
            <p:cNvPr id="89" name="テキスト ボックス 88">
              <a:extLst>
                <a:ext uri="{FF2B5EF4-FFF2-40B4-BE49-F238E27FC236}">
                  <a16:creationId xmlns="" xmlns:a16="http://schemas.microsoft.com/office/drawing/2014/main" id="{29A2DB89-8E2C-40E9-9F91-228A5BFC3A2F}"/>
                </a:ext>
              </a:extLst>
            </p:cNvPr>
            <p:cNvSpPr txBox="1"/>
            <p:nvPr/>
          </p:nvSpPr>
          <p:spPr>
            <a:xfrm>
              <a:off x="1277653" y="2789045"/>
              <a:ext cx="2411238" cy="449739"/>
            </a:xfrm>
            <a:prstGeom prst="rect">
              <a:avLst/>
            </a:prstGeom>
            <a:noFill/>
          </p:spPr>
          <p:txBody>
            <a:bodyPr wrap="none" rtlCol="0">
              <a:spAutoFit/>
            </a:bodyPr>
            <a:lstStyle/>
            <a:p>
              <a:pPr>
                <a:lnSpc>
                  <a:spcPct val="150000"/>
                </a:lnSpc>
              </a:pPr>
              <a:r>
                <a:rPr lang="ja-JP" altLang="en-US" dirty="0">
                  <a:latin typeface="Meiryo UI" panose="020B0604030504040204" pitchFamily="50" charset="-128"/>
                  <a:ea typeface="Meiryo UI" panose="020B0604030504040204" pitchFamily="50" charset="-128"/>
                </a:rPr>
                <a:t>これまでの研究成果　→</a:t>
              </a:r>
              <a:endParaRPr lang="en-US" altLang="ja-JP" sz="1400" dirty="0">
                <a:latin typeface="Meiryo UI" panose="020B0604030504040204" pitchFamily="50" charset="-128"/>
                <a:ea typeface="Meiryo UI" panose="020B0604030504040204" pitchFamily="50" charset="-128"/>
              </a:endParaRPr>
            </a:p>
          </p:txBody>
        </p:sp>
        <p:sp>
          <p:nvSpPr>
            <p:cNvPr id="90" name="テキスト ボックス 89">
              <a:extLst>
                <a:ext uri="{FF2B5EF4-FFF2-40B4-BE49-F238E27FC236}">
                  <a16:creationId xmlns="" xmlns:a16="http://schemas.microsoft.com/office/drawing/2014/main" id="{31CA17CF-33B5-42B6-B771-D87CEA67678B}"/>
                </a:ext>
              </a:extLst>
            </p:cNvPr>
            <p:cNvSpPr txBox="1"/>
            <p:nvPr/>
          </p:nvSpPr>
          <p:spPr>
            <a:xfrm>
              <a:off x="3817652" y="2789045"/>
              <a:ext cx="4014240" cy="923330"/>
            </a:xfrm>
            <a:prstGeom prst="rect">
              <a:avLst/>
            </a:prstGeom>
            <a:noFill/>
          </p:spPr>
          <p:txBody>
            <a:bodyPr wrap="none" rtlCol="0">
              <a:spAutoFit/>
            </a:bodyPr>
            <a:lstStyle/>
            <a:p>
              <a:pPr>
                <a:lnSpc>
                  <a:spcPct val="150000"/>
                </a:lnSpc>
              </a:pPr>
              <a:r>
                <a:rPr lang="ja-JP" altLang="en-US" dirty="0" smtClean="0">
                  <a:latin typeface="Meiryo UI" panose="020B0604030504040204" pitchFamily="50" charset="-128"/>
                  <a:ea typeface="Meiryo UI" panose="020B0604030504040204" pitchFamily="50" charset="-128"/>
                </a:rPr>
                <a:t>神経精神ループス</a:t>
              </a:r>
              <a:r>
                <a:rPr lang="ja-JP" altLang="en-US" dirty="0">
                  <a:latin typeface="Meiryo UI" panose="020B0604030504040204" pitchFamily="50" charset="-128"/>
                  <a:ea typeface="Meiryo UI" panose="020B0604030504040204" pitchFamily="50" charset="-128"/>
                </a:rPr>
                <a:t>では、脳せきずい液中の</a:t>
              </a:r>
              <a:endParaRPr lang="en-US" altLang="ja-JP" dirty="0">
                <a:latin typeface="Meiryo UI" panose="020B0604030504040204" pitchFamily="50" charset="-128"/>
                <a:ea typeface="Meiryo UI" panose="020B0604030504040204" pitchFamily="50" charset="-128"/>
              </a:endParaRPr>
            </a:p>
            <a:p>
              <a:pPr>
                <a:lnSpc>
                  <a:spcPct val="150000"/>
                </a:lnSpc>
              </a:pPr>
              <a:r>
                <a:rPr lang="ja-JP" altLang="en-US" dirty="0">
                  <a:latin typeface="Meiryo UI" panose="020B0604030504040204" pitchFamily="50" charset="-128"/>
                  <a:ea typeface="Meiryo UI" panose="020B0604030504040204" pitchFamily="50" charset="-128"/>
                </a:rPr>
                <a:t>オステオポンチンが多いことがわかった</a:t>
              </a:r>
              <a:endParaRPr lang="en-US" altLang="ja-JP" dirty="0">
                <a:latin typeface="Meiryo UI" panose="020B0604030504040204" pitchFamily="50" charset="-128"/>
                <a:ea typeface="Meiryo UI" panose="020B0604030504040204" pitchFamily="50" charset="-128"/>
              </a:endParaRPr>
            </a:p>
          </p:txBody>
        </p:sp>
        <p:sp>
          <p:nvSpPr>
            <p:cNvPr id="91" name="四角形: 角を丸くする 90">
              <a:extLst>
                <a:ext uri="{FF2B5EF4-FFF2-40B4-BE49-F238E27FC236}">
                  <a16:creationId xmlns="" xmlns:a16="http://schemas.microsoft.com/office/drawing/2014/main" id="{076B3E47-3E3D-412E-B12C-1A9053D3527A}"/>
                </a:ext>
              </a:extLst>
            </p:cNvPr>
            <p:cNvSpPr/>
            <p:nvPr/>
          </p:nvSpPr>
          <p:spPr>
            <a:xfrm>
              <a:off x="993034" y="2681853"/>
              <a:ext cx="6959295" cy="1129129"/>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ja-JP" altLang="en-US">
                <a:latin typeface="Meiryo UI" panose="020B0604030504040204" pitchFamily="50" charset="-128"/>
                <a:ea typeface="Meiryo UI" panose="020B0604030504040204" pitchFamily="50" charset="-128"/>
              </a:endParaRPr>
            </a:p>
          </p:txBody>
        </p:sp>
      </p:grpSp>
      <p:sp>
        <p:nvSpPr>
          <p:cNvPr id="93" name="矢印: 下 92">
            <a:extLst>
              <a:ext uri="{FF2B5EF4-FFF2-40B4-BE49-F238E27FC236}">
                <a16:creationId xmlns="" xmlns:a16="http://schemas.microsoft.com/office/drawing/2014/main" id="{DAC93BD6-49A9-45A3-9F2D-A73C1D23B2CE}"/>
              </a:ext>
            </a:extLst>
          </p:cNvPr>
          <p:cNvSpPr/>
          <p:nvPr/>
        </p:nvSpPr>
        <p:spPr>
          <a:xfrm>
            <a:off x="4426858" y="2760872"/>
            <a:ext cx="290285" cy="586047"/>
          </a:xfrm>
          <a:prstGeom prst="downArrow">
            <a:avLst>
              <a:gd name="adj1" fmla="val 33594"/>
              <a:gd name="adj2" fmla="val 74609"/>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94" name="テキスト ボックス 93">
            <a:extLst>
              <a:ext uri="{FF2B5EF4-FFF2-40B4-BE49-F238E27FC236}">
                <a16:creationId xmlns="" xmlns:a16="http://schemas.microsoft.com/office/drawing/2014/main" id="{F34DEDB4-3FDE-4659-8DCE-674FE1FF11BF}"/>
              </a:ext>
            </a:extLst>
          </p:cNvPr>
          <p:cNvSpPr txBox="1"/>
          <p:nvPr/>
        </p:nvSpPr>
        <p:spPr>
          <a:xfrm>
            <a:off x="3892166" y="3480116"/>
            <a:ext cx="1359668" cy="485774"/>
          </a:xfrm>
          <a:prstGeom prst="rect">
            <a:avLst/>
          </a:prstGeom>
          <a:noFill/>
        </p:spPr>
        <p:txBody>
          <a:bodyPr wrap="none" rtlCol="0">
            <a:spAutoFit/>
          </a:bodyPr>
          <a:lstStyle/>
          <a:p>
            <a:pPr algn="ctr">
              <a:lnSpc>
                <a:spcPct val="120000"/>
              </a:lnSpc>
            </a:pPr>
            <a:r>
              <a:rPr lang="ja-JP" altLang="en-US" sz="2400" dirty="0">
                <a:latin typeface="Meiryo UI" panose="020B0604030504040204" pitchFamily="50" charset="-128"/>
                <a:ea typeface="Meiryo UI" panose="020B0604030504040204" pitchFamily="50" charset="-128"/>
              </a:rPr>
              <a:t>次の課題</a:t>
            </a:r>
            <a:endParaRPr lang="en-US" altLang="ja-JP" sz="2400" dirty="0">
              <a:latin typeface="Meiryo UI" panose="020B0604030504040204" pitchFamily="50" charset="-128"/>
              <a:ea typeface="Meiryo UI" panose="020B0604030504040204" pitchFamily="50" charset="-128"/>
            </a:endParaRPr>
          </a:p>
        </p:txBody>
      </p:sp>
      <p:grpSp>
        <p:nvGrpSpPr>
          <p:cNvPr id="100" name="グループ化 99">
            <a:extLst>
              <a:ext uri="{FF2B5EF4-FFF2-40B4-BE49-F238E27FC236}">
                <a16:creationId xmlns="" xmlns:a16="http://schemas.microsoft.com/office/drawing/2014/main" id="{EB0608D8-E212-422D-8E5D-D95084DCA371}"/>
              </a:ext>
            </a:extLst>
          </p:cNvPr>
          <p:cNvGrpSpPr/>
          <p:nvPr/>
        </p:nvGrpSpPr>
        <p:grpSpPr>
          <a:xfrm>
            <a:off x="1092353" y="4015107"/>
            <a:ext cx="6959295" cy="1772159"/>
            <a:chOff x="1057927" y="4315975"/>
            <a:chExt cx="6959295" cy="1772159"/>
          </a:xfrm>
        </p:grpSpPr>
        <p:sp>
          <p:nvSpPr>
            <p:cNvPr id="97" name="テキスト ボックス 96">
              <a:extLst>
                <a:ext uri="{FF2B5EF4-FFF2-40B4-BE49-F238E27FC236}">
                  <a16:creationId xmlns="" xmlns:a16="http://schemas.microsoft.com/office/drawing/2014/main" id="{38191474-820D-4BE0-AB01-CA71A6F67E98}"/>
                </a:ext>
              </a:extLst>
            </p:cNvPr>
            <p:cNvSpPr txBox="1"/>
            <p:nvPr/>
          </p:nvSpPr>
          <p:spPr>
            <a:xfrm>
              <a:off x="1342546" y="4464461"/>
              <a:ext cx="3239990" cy="449739"/>
            </a:xfrm>
            <a:prstGeom prst="rect">
              <a:avLst/>
            </a:prstGeom>
            <a:noFill/>
          </p:spPr>
          <p:txBody>
            <a:bodyPr wrap="none" rtlCol="0">
              <a:spAutoFit/>
            </a:bodyPr>
            <a:lstStyle/>
            <a:p>
              <a:pPr>
                <a:lnSpc>
                  <a:spcPct val="150000"/>
                </a:lnSpc>
              </a:pPr>
              <a:r>
                <a:rPr lang="ja-JP" altLang="en-US" dirty="0">
                  <a:latin typeface="Meiryo UI" panose="020B0604030504040204" pitchFamily="50" charset="-128"/>
                  <a:ea typeface="Meiryo UI" panose="020B0604030504040204" pitchFamily="50" charset="-128"/>
                </a:rPr>
                <a:t>脳せきずい液中のオステオポンチン</a:t>
              </a:r>
              <a:endParaRPr lang="en-US" altLang="ja-JP" sz="1400" dirty="0">
                <a:latin typeface="Meiryo UI" panose="020B0604030504040204" pitchFamily="50" charset="-128"/>
                <a:ea typeface="Meiryo UI" panose="020B0604030504040204" pitchFamily="50" charset="-128"/>
              </a:endParaRPr>
            </a:p>
          </p:txBody>
        </p:sp>
        <p:sp>
          <p:nvSpPr>
            <p:cNvPr id="98" name="テキスト ボックス 97">
              <a:extLst>
                <a:ext uri="{FF2B5EF4-FFF2-40B4-BE49-F238E27FC236}">
                  <a16:creationId xmlns="" xmlns:a16="http://schemas.microsoft.com/office/drawing/2014/main" id="{72B726A5-64B8-4012-AF84-26D3C401BD10}"/>
                </a:ext>
              </a:extLst>
            </p:cNvPr>
            <p:cNvSpPr txBox="1"/>
            <p:nvPr/>
          </p:nvSpPr>
          <p:spPr>
            <a:xfrm>
              <a:off x="1788274" y="5007202"/>
              <a:ext cx="5610831" cy="923330"/>
            </a:xfrm>
            <a:prstGeom prst="rect">
              <a:avLst/>
            </a:prstGeom>
            <a:noFill/>
          </p:spPr>
          <p:txBody>
            <a:bodyPr wrap="none" rtlCol="0">
              <a:spAutoFit/>
            </a:bodyPr>
            <a:lstStyle/>
            <a:p>
              <a:pPr>
                <a:lnSpc>
                  <a:spcPct val="150000"/>
                </a:lnSpc>
              </a:pPr>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神経精神ループス</a:t>
              </a:r>
              <a:r>
                <a:rPr lang="ja-JP" altLang="en-US" dirty="0">
                  <a:latin typeface="Meiryo UI" panose="020B0604030504040204" pitchFamily="50" charset="-128"/>
                  <a:ea typeface="Meiryo UI" panose="020B0604030504040204" pitchFamily="50" charset="-128"/>
                </a:rPr>
                <a:t>以外の脳神経の病気でも多いのか？</a:t>
              </a:r>
              <a:endParaRPr lang="en-US" altLang="ja-JP" dirty="0">
                <a:latin typeface="Meiryo UI" panose="020B0604030504040204" pitchFamily="50" charset="-128"/>
                <a:ea typeface="Meiryo UI" panose="020B0604030504040204" pitchFamily="50" charset="-128"/>
              </a:endParaRPr>
            </a:p>
            <a:p>
              <a:pPr>
                <a:lnSpc>
                  <a:spcPct val="150000"/>
                </a:lnSpc>
              </a:pPr>
              <a:r>
                <a:rPr lang="ja-JP" altLang="en-US" dirty="0">
                  <a:latin typeface="Meiryo UI" panose="020B0604030504040204" pitchFamily="50" charset="-128"/>
                  <a:ea typeface="Meiryo UI" panose="020B0604030504040204" pitchFamily="50" charset="-128"/>
                </a:rPr>
                <a:t>　　　つまり</a:t>
              </a:r>
              <a:r>
                <a:rPr lang="ja-JP" altLang="en-US" dirty="0" smtClean="0">
                  <a:latin typeface="Meiryo UI" panose="020B0604030504040204" pitchFamily="50" charset="-128"/>
                  <a:ea typeface="Meiryo UI" panose="020B0604030504040204" pitchFamily="50" charset="-128"/>
                </a:rPr>
                <a:t>、神経精神ループス</a:t>
              </a:r>
              <a:r>
                <a:rPr lang="ja-JP" altLang="en-US" dirty="0">
                  <a:latin typeface="Meiryo UI" panose="020B0604030504040204" pitchFamily="50" charset="-128"/>
                  <a:ea typeface="Meiryo UI" panose="020B0604030504040204" pitchFamily="50" charset="-128"/>
                </a:rPr>
                <a:t>に限ったことであるか？</a:t>
              </a:r>
              <a:endParaRPr lang="en-US" altLang="ja-JP" dirty="0">
                <a:latin typeface="Meiryo UI" panose="020B0604030504040204" pitchFamily="50" charset="-128"/>
                <a:ea typeface="Meiryo UI" panose="020B0604030504040204" pitchFamily="50" charset="-128"/>
              </a:endParaRPr>
            </a:p>
          </p:txBody>
        </p:sp>
        <p:sp>
          <p:nvSpPr>
            <p:cNvPr id="99" name="四角形: 角を丸くする 98">
              <a:extLst>
                <a:ext uri="{FF2B5EF4-FFF2-40B4-BE49-F238E27FC236}">
                  <a16:creationId xmlns="" xmlns:a16="http://schemas.microsoft.com/office/drawing/2014/main" id="{DE5E98B3-6D7F-45DC-91FA-BD50ABFE2E5D}"/>
                </a:ext>
              </a:extLst>
            </p:cNvPr>
            <p:cNvSpPr/>
            <p:nvPr/>
          </p:nvSpPr>
          <p:spPr>
            <a:xfrm>
              <a:off x="1057927" y="4315975"/>
              <a:ext cx="6959295" cy="1772159"/>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ja-JP" altLang="en-US">
                <a:latin typeface="Meiryo UI" panose="020B0604030504040204" pitchFamily="50" charset="-128"/>
                <a:ea typeface="Meiryo UI" panose="020B0604030504040204" pitchFamily="50" charset="-128"/>
              </a:endParaRPr>
            </a:p>
          </p:txBody>
        </p:sp>
      </p:grpSp>
      <p:grpSp>
        <p:nvGrpSpPr>
          <p:cNvPr id="102" name="グループ化 101">
            <a:extLst>
              <a:ext uri="{FF2B5EF4-FFF2-40B4-BE49-F238E27FC236}">
                <a16:creationId xmlns="" xmlns:a16="http://schemas.microsoft.com/office/drawing/2014/main" id="{42643F7A-DD06-4591-8DF9-264A6D00038D}"/>
              </a:ext>
            </a:extLst>
          </p:cNvPr>
          <p:cNvGrpSpPr/>
          <p:nvPr/>
        </p:nvGrpSpPr>
        <p:grpSpPr>
          <a:xfrm>
            <a:off x="3058822" y="1945316"/>
            <a:ext cx="389228" cy="248817"/>
            <a:chOff x="4303422" y="5101266"/>
            <a:chExt cx="389228" cy="248817"/>
          </a:xfrm>
        </p:grpSpPr>
        <p:pic>
          <p:nvPicPr>
            <p:cNvPr id="103" name="図 102" descr="植物, 花 が含まれている画像&#10;&#10;非常に高い精度で生成された説明">
              <a:extLst>
                <a:ext uri="{FF2B5EF4-FFF2-40B4-BE49-F238E27FC236}">
                  <a16:creationId xmlns="" xmlns:a16="http://schemas.microsoft.com/office/drawing/2014/main" id="{D44FBDB8-86F5-4E30-A777-F0DE824EBB4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3607" t="39515" r="23860" b="36549"/>
            <a:stretch/>
          </p:blipFill>
          <p:spPr>
            <a:xfrm>
              <a:off x="4303422" y="5101266"/>
              <a:ext cx="243686" cy="248817"/>
            </a:xfrm>
            <a:prstGeom prst="rect">
              <a:avLst/>
            </a:prstGeom>
          </p:spPr>
        </p:pic>
        <p:pic>
          <p:nvPicPr>
            <p:cNvPr id="104" name="図 103" descr="植物, 花 が含まれている画像&#10;&#10;非常に高い精度で生成された説明">
              <a:extLst>
                <a:ext uri="{FF2B5EF4-FFF2-40B4-BE49-F238E27FC236}">
                  <a16:creationId xmlns="" xmlns:a16="http://schemas.microsoft.com/office/drawing/2014/main" id="{71C38BB0-9EC9-43BE-8523-863B4203D3D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3607" t="39515" r="23860" b="36549"/>
            <a:stretch/>
          </p:blipFill>
          <p:spPr>
            <a:xfrm>
              <a:off x="4554247" y="5119866"/>
              <a:ext cx="138403" cy="141317"/>
            </a:xfrm>
            <a:prstGeom prst="rect">
              <a:avLst/>
            </a:prstGeom>
          </p:spPr>
        </p:pic>
      </p:grpSp>
      <p:pic>
        <p:nvPicPr>
          <p:cNvPr id="3" name="図 2">
            <a:extLst>
              <a:ext uri="{FF2B5EF4-FFF2-40B4-BE49-F238E27FC236}">
                <a16:creationId xmlns="" xmlns:a16="http://schemas.microsoft.com/office/drawing/2014/main" id="{9015101A-4520-42C2-9E20-E1029AE37A8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05839" y="5424985"/>
            <a:ext cx="913277" cy="1206974"/>
          </a:xfrm>
          <a:prstGeom prst="rect">
            <a:avLst/>
          </a:prstGeom>
        </p:spPr>
      </p:pic>
    </p:spTree>
    <p:extLst>
      <p:ext uri="{BB962C8B-B14F-4D97-AF65-F5344CB8AC3E}">
        <p14:creationId xmlns:p14="http://schemas.microsoft.com/office/powerpoint/2010/main" val="1728727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 xmlns:a16="http://schemas.microsoft.com/office/drawing/2014/main" id="{B3E8DBBE-609F-4AA6-AC11-F14C80CE8D43}"/>
              </a:ext>
            </a:extLst>
          </p:cNvPr>
          <p:cNvSpPr txBox="1"/>
          <p:nvPr/>
        </p:nvSpPr>
        <p:spPr>
          <a:xfrm>
            <a:off x="4650555" y="2234147"/>
            <a:ext cx="1388521" cy="387414"/>
          </a:xfrm>
          <a:prstGeom prst="rect">
            <a:avLst/>
          </a:prstGeom>
          <a:noFill/>
        </p:spPr>
        <p:txBody>
          <a:bodyPr wrap="none" rtlCol="0">
            <a:spAutoFit/>
          </a:bodyPr>
          <a:lstStyle/>
          <a:p>
            <a:pPr algn="ctr">
              <a:lnSpc>
                <a:spcPct val="120000"/>
              </a:lnSpc>
            </a:pPr>
            <a:r>
              <a:rPr lang="ja-JP" altLang="en-US" dirty="0">
                <a:latin typeface="Meiryo UI" panose="020B0604030504040204" pitchFamily="50" charset="-128"/>
                <a:ea typeface="Meiryo UI" panose="020B0604030504040204" pitchFamily="50" charset="-128"/>
              </a:rPr>
              <a:t>検討するため</a:t>
            </a:r>
            <a:endParaRPr lang="en-US" altLang="ja-JP" dirty="0">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 xmlns:a16="http://schemas.microsoft.com/office/drawing/2014/main" id="{21E00D61-14A0-4DFE-BA4F-4988F5FDE914}"/>
              </a:ext>
            </a:extLst>
          </p:cNvPr>
          <p:cNvSpPr txBox="1"/>
          <p:nvPr/>
        </p:nvSpPr>
        <p:spPr>
          <a:xfrm>
            <a:off x="3738279" y="257829"/>
            <a:ext cx="1667443" cy="485774"/>
          </a:xfrm>
          <a:prstGeom prst="rect">
            <a:avLst/>
          </a:prstGeom>
          <a:noFill/>
        </p:spPr>
        <p:txBody>
          <a:bodyPr wrap="none" rtlCol="0">
            <a:spAutoFit/>
          </a:bodyPr>
          <a:lstStyle/>
          <a:p>
            <a:pPr algn="ctr">
              <a:lnSpc>
                <a:spcPct val="120000"/>
              </a:lnSpc>
            </a:pPr>
            <a:r>
              <a:rPr kumimoji="1" lang="ja-JP" altLang="en-US" sz="2400" dirty="0">
                <a:solidFill>
                  <a:srgbClr val="0000FF"/>
                </a:solidFill>
                <a:latin typeface="Meiryo UI" panose="020B0604030504040204" pitchFamily="50" charset="-128"/>
                <a:ea typeface="Meiryo UI" panose="020B0604030504040204" pitchFamily="50" charset="-128"/>
              </a:rPr>
              <a:t>研究の目的</a:t>
            </a:r>
          </a:p>
        </p:txBody>
      </p:sp>
      <p:grpSp>
        <p:nvGrpSpPr>
          <p:cNvPr id="2" name="グループ化 1">
            <a:extLst>
              <a:ext uri="{FF2B5EF4-FFF2-40B4-BE49-F238E27FC236}">
                <a16:creationId xmlns="" xmlns:a16="http://schemas.microsoft.com/office/drawing/2014/main" id="{D1B8421D-438F-4893-9639-8A561551345A}"/>
              </a:ext>
            </a:extLst>
          </p:cNvPr>
          <p:cNvGrpSpPr/>
          <p:nvPr/>
        </p:nvGrpSpPr>
        <p:grpSpPr>
          <a:xfrm>
            <a:off x="1092353" y="960612"/>
            <a:ext cx="6959295" cy="1189356"/>
            <a:chOff x="950768" y="1066801"/>
            <a:chExt cx="6959295" cy="1189356"/>
          </a:xfrm>
        </p:grpSpPr>
        <p:sp>
          <p:nvSpPr>
            <p:cNvPr id="18" name="テキスト ボックス 17">
              <a:extLst>
                <a:ext uri="{FF2B5EF4-FFF2-40B4-BE49-F238E27FC236}">
                  <a16:creationId xmlns="" xmlns:a16="http://schemas.microsoft.com/office/drawing/2014/main" id="{2F04285F-3179-4646-8D92-9E06F5AD1E6D}"/>
                </a:ext>
              </a:extLst>
            </p:cNvPr>
            <p:cNvSpPr txBox="1"/>
            <p:nvPr/>
          </p:nvSpPr>
          <p:spPr>
            <a:xfrm>
              <a:off x="1376972" y="1172743"/>
              <a:ext cx="3239990" cy="449739"/>
            </a:xfrm>
            <a:prstGeom prst="rect">
              <a:avLst/>
            </a:prstGeom>
            <a:noFill/>
          </p:spPr>
          <p:txBody>
            <a:bodyPr wrap="none" rtlCol="0">
              <a:spAutoFit/>
            </a:bodyPr>
            <a:lstStyle/>
            <a:p>
              <a:pPr>
                <a:lnSpc>
                  <a:spcPct val="150000"/>
                </a:lnSpc>
              </a:pPr>
              <a:r>
                <a:rPr lang="ja-JP" altLang="en-US" dirty="0">
                  <a:latin typeface="Meiryo UI" panose="020B0604030504040204" pitchFamily="50" charset="-128"/>
                  <a:ea typeface="Meiryo UI" panose="020B0604030504040204" pitchFamily="50" charset="-128"/>
                </a:rPr>
                <a:t>脳せきずい液中のオステオポンチン</a:t>
              </a:r>
              <a:endParaRPr lang="en-US" altLang="ja-JP" sz="1400" dirty="0">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 xmlns:a16="http://schemas.microsoft.com/office/drawing/2014/main" id="{F82F93C0-5F8C-4278-9FFA-8ED52AB3771C}"/>
                </a:ext>
              </a:extLst>
            </p:cNvPr>
            <p:cNvSpPr txBox="1"/>
            <p:nvPr/>
          </p:nvSpPr>
          <p:spPr>
            <a:xfrm>
              <a:off x="1822700" y="1626584"/>
              <a:ext cx="5610831" cy="507831"/>
            </a:xfrm>
            <a:prstGeom prst="rect">
              <a:avLst/>
            </a:prstGeom>
            <a:noFill/>
          </p:spPr>
          <p:txBody>
            <a:bodyPr wrap="none" rtlCol="0">
              <a:spAutoFit/>
            </a:bodyPr>
            <a:lstStyle/>
            <a:p>
              <a:pPr>
                <a:lnSpc>
                  <a:spcPct val="150000"/>
                </a:lnSpc>
              </a:pPr>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神経精神ループス</a:t>
              </a:r>
              <a:r>
                <a:rPr lang="ja-JP" altLang="en-US" dirty="0">
                  <a:latin typeface="Meiryo UI" panose="020B0604030504040204" pitchFamily="50" charset="-128"/>
                  <a:ea typeface="Meiryo UI" panose="020B0604030504040204" pitchFamily="50" charset="-128"/>
                </a:rPr>
                <a:t>以外の脳神経の病気でも多いのか？</a:t>
              </a:r>
              <a:endParaRPr lang="en-US" altLang="ja-JP" dirty="0">
                <a:latin typeface="Meiryo UI" panose="020B0604030504040204" pitchFamily="50" charset="-128"/>
                <a:ea typeface="Meiryo UI" panose="020B0604030504040204" pitchFamily="50" charset="-128"/>
              </a:endParaRPr>
            </a:p>
          </p:txBody>
        </p:sp>
        <p:sp>
          <p:nvSpPr>
            <p:cNvPr id="20" name="四角形: 角を丸くする 19">
              <a:extLst>
                <a:ext uri="{FF2B5EF4-FFF2-40B4-BE49-F238E27FC236}">
                  <a16:creationId xmlns="" xmlns:a16="http://schemas.microsoft.com/office/drawing/2014/main" id="{8F41F303-C576-4506-8066-5B2C99B8A203}"/>
                </a:ext>
              </a:extLst>
            </p:cNvPr>
            <p:cNvSpPr/>
            <p:nvPr/>
          </p:nvSpPr>
          <p:spPr>
            <a:xfrm>
              <a:off x="950768" y="1066801"/>
              <a:ext cx="6959295" cy="1189356"/>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ja-JP" altLang="en-US">
                <a:latin typeface="Meiryo UI" panose="020B0604030504040204" pitchFamily="50" charset="-128"/>
                <a:ea typeface="Meiryo UI" panose="020B0604030504040204" pitchFamily="50" charset="-128"/>
              </a:endParaRPr>
            </a:p>
          </p:txBody>
        </p:sp>
      </p:grpSp>
      <p:sp>
        <p:nvSpPr>
          <p:cNvPr id="7" name="矢印: 下 6">
            <a:extLst>
              <a:ext uri="{FF2B5EF4-FFF2-40B4-BE49-F238E27FC236}">
                <a16:creationId xmlns="" xmlns:a16="http://schemas.microsoft.com/office/drawing/2014/main" id="{BDA5A5D3-B064-40DD-B196-BF264FD86BB2}"/>
              </a:ext>
            </a:extLst>
          </p:cNvPr>
          <p:cNvSpPr/>
          <p:nvPr/>
        </p:nvSpPr>
        <p:spPr>
          <a:xfrm>
            <a:off x="4484116" y="2298709"/>
            <a:ext cx="175769" cy="354855"/>
          </a:xfrm>
          <a:prstGeom prst="downArrow">
            <a:avLst>
              <a:gd name="adj1" fmla="val 33594"/>
              <a:gd name="adj2" fmla="val 74609"/>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 xmlns:a16="http://schemas.microsoft.com/office/drawing/2014/main" id="{4D821329-1E92-440F-9EBD-800479D38A4E}"/>
              </a:ext>
            </a:extLst>
          </p:cNvPr>
          <p:cNvSpPr txBox="1"/>
          <p:nvPr/>
        </p:nvSpPr>
        <p:spPr>
          <a:xfrm>
            <a:off x="1078896" y="2622461"/>
            <a:ext cx="6843540" cy="923330"/>
          </a:xfrm>
          <a:prstGeom prst="rect">
            <a:avLst/>
          </a:prstGeom>
          <a:noFill/>
        </p:spPr>
        <p:txBody>
          <a:bodyPr wrap="none" rtlCol="0">
            <a:spAutoFit/>
          </a:bodyPr>
          <a:lstStyle/>
          <a:p>
            <a:pPr>
              <a:lnSpc>
                <a:spcPct val="150000"/>
              </a:lnSpc>
            </a:pPr>
            <a:r>
              <a:rPr lang="en-US" altLang="ja-JP" dirty="0">
                <a:latin typeface="Meiryo UI" panose="020B0604030504040204" pitchFamily="50" charset="-128"/>
                <a:ea typeface="Meiryo UI" panose="020B0604030504040204" pitchFamily="50" charset="-128"/>
              </a:rPr>
              <a:t>1) </a:t>
            </a:r>
            <a:r>
              <a:rPr lang="ja-JP" altLang="en-US" dirty="0">
                <a:latin typeface="Meiryo UI" panose="020B0604030504040204" pitchFamily="50" charset="-128"/>
                <a:ea typeface="Meiryo UI" panose="020B0604030504040204" pitchFamily="50" charset="-128"/>
              </a:rPr>
              <a:t>下記の脳神経の病気の脳せきずい液中のオステオポンチン濃度を測定</a:t>
            </a:r>
            <a:endParaRPr lang="en-US" altLang="ja-JP" dirty="0">
              <a:latin typeface="Meiryo UI" panose="020B0604030504040204" pitchFamily="50" charset="-128"/>
              <a:ea typeface="Meiryo UI" panose="020B0604030504040204" pitchFamily="50" charset="-128"/>
            </a:endParaRPr>
          </a:p>
          <a:p>
            <a:pPr>
              <a:lnSpc>
                <a:spcPct val="150000"/>
              </a:lnSpc>
            </a:pPr>
            <a:r>
              <a:rPr lang="en-US" altLang="ja-JP" dirty="0">
                <a:latin typeface="Meiryo UI" panose="020B0604030504040204" pitchFamily="50" charset="-128"/>
                <a:ea typeface="Meiryo UI" panose="020B0604030504040204" pitchFamily="50" charset="-128"/>
              </a:rPr>
              <a:t>2) </a:t>
            </a:r>
            <a:r>
              <a:rPr lang="ja-JP" altLang="en-US" dirty="0" smtClean="0">
                <a:latin typeface="Meiryo UI" panose="020B0604030504040204" pitchFamily="50" charset="-128"/>
                <a:ea typeface="Meiryo UI" panose="020B0604030504040204" pitchFamily="50" charset="-128"/>
              </a:rPr>
              <a:t>神経精神ループス</a:t>
            </a:r>
            <a:r>
              <a:rPr lang="ja-JP" altLang="en-US" dirty="0">
                <a:latin typeface="Meiryo UI" panose="020B0604030504040204" pitchFamily="50" charset="-128"/>
                <a:ea typeface="Meiryo UI" panose="020B0604030504040204" pitchFamily="50" charset="-128"/>
              </a:rPr>
              <a:t>と</a:t>
            </a:r>
            <a:r>
              <a:rPr lang="ja-JP" altLang="en-US" dirty="0">
                <a:solidFill>
                  <a:srgbClr val="FF0000"/>
                </a:solidFill>
                <a:latin typeface="Meiryo UI" panose="020B0604030504040204" pitchFamily="50" charset="-128"/>
                <a:ea typeface="Meiryo UI" panose="020B0604030504040204" pitchFamily="50" charset="-128"/>
              </a:rPr>
              <a:t>比較</a:t>
            </a:r>
            <a:endParaRPr lang="en-US" altLang="ja-JP" dirty="0">
              <a:solidFill>
                <a:srgbClr val="FF0000"/>
              </a:solidFill>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 xmlns:a16="http://schemas.microsoft.com/office/drawing/2014/main" id="{4662E9B1-9A03-4B34-90E1-CDFE6B3A03E1}"/>
              </a:ext>
            </a:extLst>
          </p:cNvPr>
          <p:cNvSpPr txBox="1"/>
          <p:nvPr/>
        </p:nvSpPr>
        <p:spPr>
          <a:xfrm>
            <a:off x="2413895" y="3736858"/>
            <a:ext cx="5208477" cy="2798458"/>
          </a:xfrm>
          <a:prstGeom prst="rect">
            <a:avLst/>
          </a:prstGeom>
          <a:noFill/>
        </p:spPr>
        <p:txBody>
          <a:bodyPr wrap="none" rtlCol="0">
            <a:spAutoFit/>
          </a:bodyPr>
          <a:lstStyle/>
          <a:p>
            <a:pPr>
              <a:lnSpc>
                <a:spcPct val="140000"/>
              </a:lnSpc>
            </a:pPr>
            <a:r>
              <a:rPr lang="ja-JP" altLang="en-US" sz="1600" dirty="0">
                <a:latin typeface="+mn-ea"/>
              </a:rPr>
              <a:t>アルツハイマー病</a:t>
            </a:r>
            <a:endParaRPr lang="en-US" altLang="ja-JP" sz="1600" dirty="0">
              <a:latin typeface="+mn-ea"/>
            </a:endParaRPr>
          </a:p>
          <a:p>
            <a:pPr>
              <a:lnSpc>
                <a:spcPct val="140000"/>
              </a:lnSpc>
            </a:pPr>
            <a:r>
              <a:rPr lang="ja-JP" altLang="en-US" sz="1600" dirty="0">
                <a:latin typeface="+mn-ea"/>
              </a:rPr>
              <a:t>運動ニューロン病</a:t>
            </a:r>
            <a:endParaRPr lang="en-US" altLang="zh-TW" sz="1600" dirty="0">
              <a:latin typeface="+mn-ea"/>
            </a:endParaRPr>
          </a:p>
          <a:p>
            <a:pPr>
              <a:lnSpc>
                <a:spcPct val="140000"/>
              </a:lnSpc>
            </a:pPr>
            <a:r>
              <a:rPr lang="zh-TW" altLang="en-US" sz="1600" dirty="0">
                <a:latin typeface="+mn-ea"/>
              </a:rPr>
              <a:t>筋萎縮性側索硬化症</a:t>
            </a:r>
            <a:r>
              <a:rPr lang="ja-JP" altLang="en-US" sz="1600" dirty="0">
                <a:latin typeface="+mn-ea"/>
              </a:rPr>
              <a:t>（</a:t>
            </a:r>
            <a:r>
              <a:rPr lang="ja-JP" altLang="en-US" sz="1600" dirty="0" err="1">
                <a:latin typeface="+mn-ea"/>
              </a:rPr>
              <a:t>きん</a:t>
            </a:r>
            <a:r>
              <a:rPr lang="ja-JP" altLang="en-US" sz="1600" dirty="0">
                <a:latin typeface="+mn-ea"/>
              </a:rPr>
              <a:t>いしゅくせいそくさくこうかしょう）</a:t>
            </a:r>
            <a:endParaRPr lang="en-US" altLang="ja-JP" sz="1600" dirty="0">
              <a:latin typeface="+mn-ea"/>
            </a:endParaRPr>
          </a:p>
          <a:p>
            <a:pPr>
              <a:lnSpc>
                <a:spcPct val="140000"/>
              </a:lnSpc>
            </a:pPr>
            <a:r>
              <a:rPr lang="zh-TW" altLang="en-US" sz="1600" dirty="0">
                <a:latin typeface="+mn-ea"/>
              </a:rPr>
              <a:t>脊髄性筋萎縮症</a:t>
            </a:r>
            <a:r>
              <a:rPr lang="ja-JP" altLang="en-US" sz="1600" dirty="0">
                <a:latin typeface="+mn-ea"/>
              </a:rPr>
              <a:t>（</a:t>
            </a:r>
            <a:r>
              <a:rPr lang="ja-JP" altLang="en-US" sz="1600" dirty="0" err="1">
                <a:latin typeface="+mn-ea"/>
              </a:rPr>
              <a:t>せきず</a:t>
            </a:r>
            <a:r>
              <a:rPr lang="ja-JP" altLang="en-US" sz="1600" dirty="0">
                <a:latin typeface="+mn-ea"/>
              </a:rPr>
              <a:t>いせいきんいしゅくしょう）</a:t>
            </a:r>
            <a:endParaRPr lang="en-US" altLang="ja-JP" sz="1600" dirty="0">
              <a:latin typeface="+mn-ea"/>
            </a:endParaRPr>
          </a:p>
          <a:p>
            <a:pPr>
              <a:lnSpc>
                <a:spcPct val="140000"/>
              </a:lnSpc>
            </a:pPr>
            <a:r>
              <a:rPr lang="ja-JP" altLang="en-US" sz="1600" dirty="0">
                <a:latin typeface="+mn-ea"/>
              </a:rPr>
              <a:t>多発性硬化症（たはつせいこうかしょう）</a:t>
            </a:r>
            <a:endParaRPr lang="en-US" altLang="ja-JP" sz="1600" dirty="0">
              <a:latin typeface="+mn-ea"/>
            </a:endParaRPr>
          </a:p>
          <a:p>
            <a:pPr>
              <a:lnSpc>
                <a:spcPct val="140000"/>
              </a:lnSpc>
            </a:pPr>
            <a:r>
              <a:rPr lang="ja-JP" altLang="en-US" sz="1600" dirty="0">
                <a:latin typeface="+mn-ea"/>
              </a:rPr>
              <a:t>髄膜炎（ずいまくえん）</a:t>
            </a:r>
            <a:endParaRPr lang="en-US" altLang="ja-JP" sz="1600" dirty="0">
              <a:latin typeface="+mn-ea"/>
            </a:endParaRPr>
          </a:p>
          <a:p>
            <a:pPr>
              <a:lnSpc>
                <a:spcPct val="140000"/>
              </a:lnSpc>
            </a:pPr>
            <a:r>
              <a:rPr lang="ja-JP" altLang="en-US" sz="1600" dirty="0">
                <a:latin typeface="+mn-ea"/>
              </a:rPr>
              <a:t>脳炎（のうえん）</a:t>
            </a:r>
            <a:endParaRPr lang="en-US" altLang="ja-JP" sz="1600" dirty="0">
              <a:latin typeface="+mn-ea"/>
            </a:endParaRPr>
          </a:p>
          <a:p>
            <a:pPr>
              <a:lnSpc>
                <a:spcPct val="140000"/>
              </a:lnSpc>
            </a:pPr>
            <a:r>
              <a:rPr lang="ja-JP" altLang="en-US" sz="1600" dirty="0">
                <a:latin typeface="+mn-ea"/>
              </a:rPr>
              <a:t>正常圧水頭症（せいじょうあつすいとうしょう）</a:t>
            </a:r>
            <a:endParaRPr lang="en-US" altLang="ja-JP" sz="1600" dirty="0">
              <a:latin typeface="+mn-ea"/>
            </a:endParaRPr>
          </a:p>
        </p:txBody>
      </p:sp>
      <p:sp>
        <p:nvSpPr>
          <p:cNvPr id="16" name="テキスト ボックス 15">
            <a:extLst>
              <a:ext uri="{FF2B5EF4-FFF2-40B4-BE49-F238E27FC236}">
                <a16:creationId xmlns="" xmlns:a16="http://schemas.microsoft.com/office/drawing/2014/main" id="{A057C0BB-B2DD-4616-9366-4A0A62B8A4B9}"/>
              </a:ext>
            </a:extLst>
          </p:cNvPr>
          <p:cNvSpPr txBox="1"/>
          <p:nvPr/>
        </p:nvSpPr>
        <p:spPr>
          <a:xfrm>
            <a:off x="910937" y="4777058"/>
            <a:ext cx="1292341" cy="712952"/>
          </a:xfrm>
          <a:prstGeom prst="rect">
            <a:avLst/>
          </a:prstGeom>
          <a:noFill/>
        </p:spPr>
        <p:txBody>
          <a:bodyPr wrap="none" rtlCol="0">
            <a:spAutoFit/>
          </a:bodyPr>
          <a:lstStyle/>
          <a:p>
            <a:pPr algn="ctr">
              <a:lnSpc>
                <a:spcPct val="120000"/>
              </a:lnSpc>
            </a:pPr>
            <a:r>
              <a:rPr lang="ja-JP" altLang="en-US" dirty="0">
                <a:latin typeface="+mn-ea"/>
              </a:rPr>
              <a:t>この研究の</a:t>
            </a:r>
            <a:endParaRPr lang="en-US" altLang="ja-JP" dirty="0">
              <a:latin typeface="+mn-ea"/>
            </a:endParaRPr>
          </a:p>
          <a:p>
            <a:pPr algn="ctr">
              <a:lnSpc>
                <a:spcPct val="120000"/>
              </a:lnSpc>
            </a:pPr>
            <a:r>
              <a:rPr lang="ja-JP" altLang="en-US" dirty="0">
                <a:latin typeface="+mn-ea"/>
              </a:rPr>
              <a:t>対象疾患</a:t>
            </a:r>
          </a:p>
        </p:txBody>
      </p:sp>
      <p:pic>
        <p:nvPicPr>
          <p:cNvPr id="21" name="図 20">
            <a:extLst>
              <a:ext uri="{FF2B5EF4-FFF2-40B4-BE49-F238E27FC236}">
                <a16:creationId xmlns="" xmlns:a16="http://schemas.microsoft.com/office/drawing/2014/main" id="{6D2F45C9-36A5-4BFD-9DE3-957B4671E2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12327" y="3960191"/>
            <a:ext cx="280624" cy="750183"/>
          </a:xfrm>
          <a:prstGeom prst="rect">
            <a:avLst/>
          </a:prstGeom>
        </p:spPr>
      </p:pic>
      <p:sp>
        <p:nvSpPr>
          <p:cNvPr id="22" name="テキスト ボックス 21">
            <a:extLst>
              <a:ext uri="{FF2B5EF4-FFF2-40B4-BE49-F238E27FC236}">
                <a16:creationId xmlns="" xmlns:a16="http://schemas.microsoft.com/office/drawing/2014/main" id="{07D75536-4AC2-4907-8E9C-B0CBAEFA98BA}"/>
              </a:ext>
            </a:extLst>
          </p:cNvPr>
          <p:cNvSpPr txBox="1"/>
          <p:nvPr/>
        </p:nvSpPr>
        <p:spPr>
          <a:xfrm>
            <a:off x="7762250" y="4713320"/>
            <a:ext cx="982961" cy="1614545"/>
          </a:xfrm>
          <a:prstGeom prst="rect">
            <a:avLst/>
          </a:prstGeom>
          <a:noFill/>
        </p:spPr>
        <p:txBody>
          <a:bodyPr wrap="none" rtlCol="0">
            <a:spAutoFit/>
          </a:bodyPr>
          <a:lstStyle/>
          <a:p>
            <a:pPr algn="ctr">
              <a:lnSpc>
                <a:spcPct val="120000"/>
              </a:lnSpc>
            </a:pPr>
            <a:r>
              <a:rPr kumimoji="1" lang="ja-JP" altLang="en-US" sz="1400" dirty="0">
                <a:latin typeface="Meiryo UI" panose="020B0604030504040204" pitchFamily="50" charset="-128"/>
                <a:ea typeface="Meiryo UI" panose="020B0604030504040204" pitchFamily="50" charset="-128"/>
              </a:rPr>
              <a:t>凍結保存</a:t>
            </a:r>
            <a:endParaRPr kumimoji="1" lang="en-US" altLang="ja-JP" sz="1400" dirty="0">
              <a:latin typeface="Meiryo UI" panose="020B0604030504040204" pitchFamily="50" charset="-128"/>
              <a:ea typeface="Meiryo UI" panose="020B0604030504040204" pitchFamily="50" charset="-128"/>
            </a:endParaRPr>
          </a:p>
          <a:p>
            <a:pPr algn="ctr">
              <a:lnSpc>
                <a:spcPct val="120000"/>
              </a:lnSpc>
            </a:pPr>
            <a:r>
              <a:rPr kumimoji="1" lang="ja-JP" altLang="en-US" sz="1400" dirty="0">
                <a:latin typeface="Meiryo UI" panose="020B0604030504040204" pitchFamily="50" charset="-128"/>
                <a:ea typeface="Meiryo UI" panose="020B0604030504040204" pitchFamily="50" charset="-128"/>
              </a:rPr>
              <a:t>サンプル</a:t>
            </a:r>
            <a:endParaRPr kumimoji="1" lang="en-US" altLang="ja-JP" sz="1400" dirty="0">
              <a:latin typeface="Meiryo UI" panose="020B0604030504040204" pitchFamily="50" charset="-128"/>
              <a:ea typeface="Meiryo UI" panose="020B0604030504040204" pitchFamily="50" charset="-128"/>
            </a:endParaRPr>
          </a:p>
          <a:p>
            <a:pPr algn="ctr">
              <a:lnSpc>
                <a:spcPct val="120000"/>
              </a:lnSpc>
            </a:pPr>
            <a:r>
              <a:rPr kumimoji="1" lang="ja-JP" altLang="en-US" sz="1400" dirty="0">
                <a:latin typeface="Meiryo UI" panose="020B0604030504040204" pitchFamily="50" charset="-128"/>
                <a:ea typeface="Meiryo UI" panose="020B0604030504040204" pitchFamily="50" charset="-128"/>
              </a:rPr>
              <a:t>のうち、</a:t>
            </a:r>
            <a:endParaRPr kumimoji="1" lang="en-US" altLang="ja-JP" sz="1400" dirty="0">
              <a:latin typeface="Meiryo UI" panose="020B0604030504040204" pitchFamily="50" charset="-128"/>
              <a:ea typeface="Meiryo UI" panose="020B0604030504040204" pitchFamily="50" charset="-128"/>
            </a:endParaRPr>
          </a:p>
          <a:p>
            <a:pPr algn="ctr">
              <a:lnSpc>
                <a:spcPct val="120000"/>
              </a:lnSpc>
            </a:pPr>
            <a:r>
              <a:rPr kumimoji="1" lang="en-US" altLang="ja-JP" sz="1400" dirty="0">
                <a:latin typeface="Meiryo UI" panose="020B0604030504040204" pitchFamily="50" charset="-128"/>
                <a:ea typeface="Meiryo UI" panose="020B0604030504040204" pitchFamily="50" charset="-128"/>
              </a:rPr>
              <a:t>1</a:t>
            </a:r>
            <a:r>
              <a:rPr kumimoji="1" lang="ja-JP" altLang="en-US" sz="1400" dirty="0">
                <a:latin typeface="Meiryo UI" panose="020B0604030504040204" pitchFamily="50" charset="-128"/>
                <a:ea typeface="Meiryo UI" panose="020B0604030504040204" pitchFamily="50" charset="-128"/>
              </a:rPr>
              <a:t>名あたり</a:t>
            </a:r>
            <a:endParaRPr kumimoji="1" lang="en-US" altLang="ja-JP" sz="1400" dirty="0">
              <a:latin typeface="Meiryo UI" panose="020B0604030504040204" pitchFamily="50" charset="-128"/>
              <a:ea typeface="Meiryo UI" panose="020B0604030504040204" pitchFamily="50" charset="-128"/>
            </a:endParaRPr>
          </a:p>
          <a:p>
            <a:pPr algn="ctr">
              <a:lnSpc>
                <a:spcPct val="120000"/>
              </a:lnSpc>
            </a:pPr>
            <a:r>
              <a:rPr kumimoji="1" lang="ja-JP" altLang="en-US" sz="1400" dirty="0">
                <a:latin typeface="Meiryo UI" panose="020B0604030504040204" pitchFamily="50" charset="-128"/>
                <a:ea typeface="Meiryo UI" panose="020B0604030504040204" pitchFamily="50" charset="-128"/>
              </a:rPr>
              <a:t>約</a:t>
            </a:r>
            <a:r>
              <a:rPr kumimoji="1" lang="en-US" altLang="ja-JP" sz="1400" dirty="0">
                <a:latin typeface="Meiryo UI" panose="020B0604030504040204" pitchFamily="50" charset="-128"/>
                <a:ea typeface="Meiryo UI" panose="020B0604030504040204" pitchFamily="50" charset="-128"/>
              </a:rPr>
              <a:t>0.2 mL</a:t>
            </a:r>
          </a:p>
          <a:p>
            <a:pPr algn="ctr">
              <a:lnSpc>
                <a:spcPct val="120000"/>
              </a:lnSpc>
            </a:pPr>
            <a:r>
              <a:rPr kumimoji="1" lang="ja-JP" altLang="en-US" sz="1400" dirty="0">
                <a:latin typeface="Meiryo UI" panose="020B0604030504040204" pitchFamily="50" charset="-128"/>
                <a:ea typeface="Meiryo UI" panose="020B0604030504040204" pitchFamily="50" charset="-128"/>
              </a:rPr>
              <a:t>を用います</a:t>
            </a:r>
            <a:endParaRPr kumimoji="1" lang="en-US" altLang="ja-JP" sz="1400" dirty="0">
              <a:latin typeface="Meiryo UI" panose="020B0604030504040204" pitchFamily="50" charset="-128"/>
              <a:ea typeface="Meiryo UI" panose="020B0604030504040204" pitchFamily="50" charset="-128"/>
            </a:endParaRPr>
          </a:p>
        </p:txBody>
      </p:sp>
      <p:sp>
        <p:nvSpPr>
          <p:cNvPr id="23" name="正方形/長方形 22">
            <a:extLst>
              <a:ext uri="{FF2B5EF4-FFF2-40B4-BE49-F238E27FC236}">
                <a16:creationId xmlns="" xmlns:a16="http://schemas.microsoft.com/office/drawing/2014/main" id="{33EDB51A-701C-4550-BD07-16C41FA66D4C}"/>
              </a:ext>
            </a:extLst>
          </p:cNvPr>
          <p:cNvSpPr/>
          <p:nvPr/>
        </p:nvSpPr>
        <p:spPr>
          <a:xfrm>
            <a:off x="2177096" y="3657600"/>
            <a:ext cx="5513212" cy="298481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Tree>
    <p:extLst>
      <p:ext uri="{BB962C8B-B14F-4D97-AF65-F5344CB8AC3E}">
        <p14:creationId xmlns:p14="http://schemas.microsoft.com/office/powerpoint/2010/main" val="907183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テキスト ボックス 21">
            <a:extLst>
              <a:ext uri="{FF2B5EF4-FFF2-40B4-BE49-F238E27FC236}">
                <a16:creationId xmlns="" xmlns:a16="http://schemas.microsoft.com/office/drawing/2014/main" id="{5C7E90E3-0F60-4B2D-BD99-3FC612ABADEC}"/>
              </a:ext>
            </a:extLst>
          </p:cNvPr>
          <p:cNvSpPr txBox="1"/>
          <p:nvPr/>
        </p:nvSpPr>
        <p:spPr>
          <a:xfrm>
            <a:off x="3738281" y="257829"/>
            <a:ext cx="1667443" cy="485774"/>
          </a:xfrm>
          <a:prstGeom prst="rect">
            <a:avLst/>
          </a:prstGeom>
          <a:noFill/>
        </p:spPr>
        <p:txBody>
          <a:bodyPr wrap="none" rtlCol="0">
            <a:spAutoFit/>
          </a:bodyPr>
          <a:lstStyle/>
          <a:p>
            <a:pPr algn="ctr">
              <a:lnSpc>
                <a:spcPct val="120000"/>
              </a:lnSpc>
            </a:pPr>
            <a:r>
              <a:rPr kumimoji="1" lang="ja-JP" altLang="en-US" sz="2400" dirty="0">
                <a:solidFill>
                  <a:srgbClr val="0000FF"/>
                </a:solidFill>
                <a:latin typeface="Meiryo UI" panose="020B0604030504040204" pitchFamily="50" charset="-128"/>
                <a:ea typeface="Meiryo UI" panose="020B0604030504040204" pitchFamily="50" charset="-128"/>
              </a:rPr>
              <a:t>研究の方法</a:t>
            </a:r>
          </a:p>
        </p:txBody>
      </p:sp>
      <p:sp>
        <p:nvSpPr>
          <p:cNvPr id="25" name="テキスト ボックス 1">
            <a:extLst>
              <a:ext uri="{FF2B5EF4-FFF2-40B4-BE49-F238E27FC236}">
                <a16:creationId xmlns="" xmlns:a16="http://schemas.microsoft.com/office/drawing/2014/main" id="{59E6C3D6-1E96-4384-BE4C-0D5A19E166FB}"/>
              </a:ext>
            </a:extLst>
          </p:cNvPr>
          <p:cNvSpPr txBox="1">
            <a:spLocks noChangeArrowheads="1"/>
          </p:cNvSpPr>
          <p:nvPr/>
        </p:nvSpPr>
        <p:spPr bwMode="auto">
          <a:xfrm>
            <a:off x="5525011" y="1004532"/>
            <a:ext cx="3304110" cy="420243"/>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wrap="non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lvl="0">
              <a:lnSpc>
                <a:spcPct val="120000"/>
              </a:lnSpc>
            </a:pPr>
            <a:r>
              <a:rPr lang="ja-JP" altLang="en-US" sz="2000" dirty="0">
                <a:solidFill>
                  <a:prstClr val="black"/>
                </a:solidFill>
                <a:latin typeface="Meiryo UI" panose="020B0604030504040204" pitchFamily="50" charset="-128"/>
                <a:ea typeface="Meiryo UI" panose="020B0604030504040204" pitchFamily="50" charset="-128"/>
              </a:rPr>
              <a:t>京都大学　免疫・膠原病内科</a:t>
            </a:r>
            <a:endParaRPr lang="en-US" altLang="ja-JP" sz="2000" dirty="0">
              <a:solidFill>
                <a:prstClr val="black"/>
              </a:solidFill>
              <a:latin typeface="Meiryo UI" panose="020B0604030504040204" pitchFamily="50" charset="-128"/>
              <a:ea typeface="Meiryo UI" panose="020B0604030504040204" pitchFamily="50" charset="-128"/>
            </a:endParaRPr>
          </a:p>
        </p:txBody>
      </p:sp>
      <p:sp>
        <p:nvSpPr>
          <p:cNvPr id="26" name="テキスト ボックス 1">
            <a:extLst>
              <a:ext uri="{FF2B5EF4-FFF2-40B4-BE49-F238E27FC236}">
                <a16:creationId xmlns="" xmlns:a16="http://schemas.microsoft.com/office/drawing/2014/main" id="{C2110354-E7A6-4A6D-A13A-706EC551CA44}"/>
              </a:ext>
            </a:extLst>
          </p:cNvPr>
          <p:cNvSpPr txBox="1">
            <a:spLocks noChangeArrowheads="1"/>
          </p:cNvSpPr>
          <p:nvPr/>
        </p:nvSpPr>
        <p:spPr bwMode="auto">
          <a:xfrm>
            <a:off x="788156" y="1004532"/>
            <a:ext cx="2662908" cy="420243"/>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wrap="non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lvl="0">
              <a:lnSpc>
                <a:spcPct val="120000"/>
              </a:lnSpc>
            </a:pPr>
            <a:r>
              <a:rPr lang="ja-JP" altLang="en-US" sz="2000" dirty="0">
                <a:solidFill>
                  <a:prstClr val="black"/>
                </a:solidFill>
                <a:latin typeface="Meiryo UI" panose="020B0604030504040204" pitchFamily="50" charset="-128"/>
                <a:ea typeface="Meiryo UI" panose="020B0604030504040204" pitchFamily="50" charset="-128"/>
              </a:rPr>
              <a:t>京都大学　</a:t>
            </a:r>
            <a:r>
              <a:rPr lang="ja-JP" altLang="en-US" sz="2000" dirty="0">
                <a:latin typeface="Meiryo UI" panose="020B0604030504040204" pitchFamily="50" charset="-128"/>
                <a:ea typeface="Meiryo UI" panose="020B0604030504040204" pitchFamily="50" charset="-128"/>
              </a:rPr>
              <a:t>脳神経内科</a:t>
            </a:r>
            <a:endParaRPr lang="en-US" altLang="ja-JP" sz="2000" dirty="0">
              <a:solidFill>
                <a:prstClr val="black"/>
              </a:solidFill>
              <a:latin typeface="Meiryo UI" panose="020B0604030504040204" pitchFamily="50" charset="-128"/>
              <a:ea typeface="Meiryo UI" panose="020B0604030504040204" pitchFamily="50" charset="-128"/>
            </a:endParaRPr>
          </a:p>
        </p:txBody>
      </p:sp>
      <p:pic>
        <p:nvPicPr>
          <p:cNvPr id="27" name="図 26">
            <a:extLst>
              <a:ext uri="{FF2B5EF4-FFF2-40B4-BE49-F238E27FC236}">
                <a16:creationId xmlns="" xmlns:a16="http://schemas.microsoft.com/office/drawing/2014/main" id="{E1456B50-5F77-4841-8762-31CA35AB6E43}"/>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488279" y="1797657"/>
            <a:ext cx="1219382" cy="1705428"/>
          </a:xfrm>
          <a:prstGeom prst="rect">
            <a:avLst/>
          </a:prstGeom>
        </p:spPr>
      </p:pic>
      <p:sp>
        <p:nvSpPr>
          <p:cNvPr id="28" name="テキスト ボックス 27">
            <a:extLst>
              <a:ext uri="{FF2B5EF4-FFF2-40B4-BE49-F238E27FC236}">
                <a16:creationId xmlns="" xmlns:a16="http://schemas.microsoft.com/office/drawing/2014/main" id="{626ECDDD-86C7-4640-B162-E1A503C499DB}"/>
              </a:ext>
            </a:extLst>
          </p:cNvPr>
          <p:cNvSpPr txBox="1"/>
          <p:nvPr/>
        </p:nvSpPr>
        <p:spPr>
          <a:xfrm>
            <a:off x="821710" y="2485294"/>
            <a:ext cx="723275" cy="330155"/>
          </a:xfrm>
          <a:prstGeom prst="rect">
            <a:avLst/>
          </a:prstGeom>
          <a:noFill/>
        </p:spPr>
        <p:txBody>
          <a:bodyPr wrap="none" rtlCol="0">
            <a:spAutoFit/>
          </a:bodyPr>
          <a:lstStyle/>
          <a:p>
            <a:pPr algn="ctr">
              <a:lnSpc>
                <a:spcPct val="120000"/>
              </a:lnSpc>
            </a:pPr>
            <a:r>
              <a:rPr kumimoji="1" lang="ja-JP" altLang="en-US" sz="1400" dirty="0">
                <a:latin typeface="Meiryo UI" panose="020B0604030504040204" pitchFamily="50" charset="-128"/>
                <a:ea typeface="Meiryo UI" panose="020B0604030504040204" pitchFamily="50" charset="-128"/>
              </a:rPr>
              <a:t>冷凍庫</a:t>
            </a:r>
            <a:endParaRPr kumimoji="1" lang="en-US" altLang="ja-JP" sz="1400" dirty="0">
              <a:latin typeface="Meiryo UI" panose="020B0604030504040204" pitchFamily="50" charset="-128"/>
              <a:ea typeface="Meiryo UI" panose="020B0604030504040204" pitchFamily="50" charset="-128"/>
            </a:endParaRPr>
          </a:p>
        </p:txBody>
      </p:sp>
      <p:sp>
        <p:nvSpPr>
          <p:cNvPr id="29" name="テキスト ボックス 28">
            <a:extLst>
              <a:ext uri="{FF2B5EF4-FFF2-40B4-BE49-F238E27FC236}">
                <a16:creationId xmlns="" xmlns:a16="http://schemas.microsoft.com/office/drawing/2014/main" id="{BF70BC40-D283-469C-B610-18DD6644F8BA}"/>
              </a:ext>
            </a:extLst>
          </p:cNvPr>
          <p:cNvSpPr txBox="1"/>
          <p:nvPr/>
        </p:nvSpPr>
        <p:spPr>
          <a:xfrm>
            <a:off x="3996629" y="1918729"/>
            <a:ext cx="1273105" cy="1097480"/>
          </a:xfrm>
          <a:prstGeom prst="rect">
            <a:avLst/>
          </a:prstGeom>
          <a:noFill/>
        </p:spPr>
        <p:txBody>
          <a:bodyPr wrap="none" rtlCol="0">
            <a:spAutoFit/>
          </a:bodyPr>
          <a:lstStyle/>
          <a:p>
            <a:pPr algn="ctr">
              <a:lnSpc>
                <a:spcPct val="120000"/>
              </a:lnSpc>
            </a:pPr>
            <a:r>
              <a:rPr kumimoji="1" lang="ja-JP" altLang="en-US" sz="1400" dirty="0">
                <a:latin typeface="Meiryo UI" panose="020B0604030504040204" pitchFamily="50" charset="-128"/>
                <a:ea typeface="Meiryo UI" panose="020B0604030504040204" pitchFamily="50" charset="-128"/>
              </a:rPr>
              <a:t>脳せきずい液</a:t>
            </a:r>
          </a:p>
          <a:p>
            <a:pPr algn="ctr">
              <a:lnSpc>
                <a:spcPct val="120000"/>
              </a:lnSpc>
            </a:pPr>
            <a:r>
              <a:rPr kumimoji="1" lang="ja-JP" altLang="en-US" sz="1400" dirty="0">
                <a:latin typeface="Meiryo UI" panose="020B0604030504040204" pitchFamily="50" charset="-128"/>
                <a:ea typeface="Meiryo UI" panose="020B0604030504040204" pitchFamily="50" charset="-128"/>
              </a:rPr>
              <a:t>保存サンプル</a:t>
            </a:r>
          </a:p>
          <a:p>
            <a:pPr algn="ctr">
              <a:lnSpc>
                <a:spcPct val="120000"/>
              </a:lnSpc>
            </a:pPr>
            <a:r>
              <a:rPr kumimoji="1" lang="ja-JP" altLang="en-US" sz="1400" dirty="0">
                <a:latin typeface="Meiryo UI" panose="020B0604030504040204" pitchFamily="50" charset="-128"/>
                <a:ea typeface="Meiryo UI" panose="020B0604030504040204" pitchFamily="50" charset="-128"/>
              </a:rPr>
              <a:t>のうち</a:t>
            </a:r>
            <a:r>
              <a:rPr kumimoji="1" lang="en-US" altLang="ja-JP" sz="1400" dirty="0">
                <a:latin typeface="Meiryo UI" panose="020B0604030504040204" pitchFamily="50" charset="-128"/>
                <a:ea typeface="Meiryo UI" panose="020B0604030504040204" pitchFamily="50" charset="-128"/>
              </a:rPr>
              <a:t>1</a:t>
            </a:r>
            <a:r>
              <a:rPr kumimoji="1" lang="ja-JP" altLang="en-US" sz="1400" dirty="0">
                <a:latin typeface="Meiryo UI" panose="020B0604030504040204" pitchFamily="50" charset="-128"/>
                <a:ea typeface="Meiryo UI" panose="020B0604030504040204" pitchFamily="50" charset="-128"/>
              </a:rPr>
              <a:t>名あたり</a:t>
            </a:r>
          </a:p>
          <a:p>
            <a:pPr algn="ctr">
              <a:lnSpc>
                <a:spcPct val="120000"/>
              </a:lnSpc>
            </a:pPr>
            <a:r>
              <a:rPr kumimoji="1" lang="ja-JP" altLang="en-US" sz="1400" dirty="0">
                <a:latin typeface="Meiryo UI" panose="020B0604030504040204" pitchFamily="50" charset="-128"/>
                <a:ea typeface="Meiryo UI" panose="020B0604030504040204" pitchFamily="50" charset="-128"/>
              </a:rPr>
              <a:t>約</a:t>
            </a:r>
            <a:r>
              <a:rPr kumimoji="1" lang="en-US" altLang="ja-JP" sz="1400" dirty="0">
                <a:latin typeface="Meiryo UI" panose="020B0604030504040204" pitchFamily="50" charset="-128"/>
                <a:ea typeface="Meiryo UI" panose="020B0604030504040204" pitchFamily="50" charset="-128"/>
              </a:rPr>
              <a:t>0.2 mL</a:t>
            </a:r>
          </a:p>
        </p:txBody>
      </p:sp>
      <p:pic>
        <p:nvPicPr>
          <p:cNvPr id="30" name="図 29">
            <a:extLst>
              <a:ext uri="{FF2B5EF4-FFF2-40B4-BE49-F238E27FC236}">
                <a16:creationId xmlns="" xmlns:a16="http://schemas.microsoft.com/office/drawing/2014/main" id="{B16BBA33-3A3E-45E0-9E11-932613ED60D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51985" y="2275280"/>
            <a:ext cx="280624" cy="750183"/>
          </a:xfrm>
          <a:prstGeom prst="rect">
            <a:avLst/>
          </a:prstGeom>
        </p:spPr>
      </p:pic>
      <p:cxnSp>
        <p:nvCxnSpPr>
          <p:cNvPr id="31" name="直線矢印コネクタ 30">
            <a:extLst>
              <a:ext uri="{FF2B5EF4-FFF2-40B4-BE49-F238E27FC236}">
                <a16:creationId xmlns="" xmlns:a16="http://schemas.microsoft.com/office/drawing/2014/main" id="{5F6B4833-68BE-4C4D-8AF3-1C925A6B2F0F}"/>
              </a:ext>
            </a:extLst>
          </p:cNvPr>
          <p:cNvCxnSpPr>
            <a:cxnSpLocks/>
          </p:cNvCxnSpPr>
          <p:nvPr/>
        </p:nvCxnSpPr>
        <p:spPr>
          <a:xfrm>
            <a:off x="2813992" y="2650371"/>
            <a:ext cx="824558" cy="0"/>
          </a:xfrm>
          <a:prstGeom prst="straightConnector1">
            <a:avLst/>
          </a:prstGeom>
          <a:ln w="57150" cap="rnd">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矢印コネクタ 31">
            <a:extLst>
              <a:ext uri="{FF2B5EF4-FFF2-40B4-BE49-F238E27FC236}">
                <a16:creationId xmlns="" xmlns:a16="http://schemas.microsoft.com/office/drawing/2014/main" id="{6E0DE831-CBFB-4327-B4E6-C5CC9A9737F4}"/>
              </a:ext>
            </a:extLst>
          </p:cNvPr>
          <p:cNvCxnSpPr>
            <a:cxnSpLocks/>
          </p:cNvCxnSpPr>
          <p:nvPr/>
        </p:nvCxnSpPr>
        <p:spPr>
          <a:xfrm>
            <a:off x="5309826" y="2650371"/>
            <a:ext cx="801906" cy="0"/>
          </a:xfrm>
          <a:prstGeom prst="straightConnector1">
            <a:avLst/>
          </a:prstGeom>
          <a:ln w="57150" cap="rnd">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3" name="図 32">
            <a:extLst>
              <a:ext uri="{FF2B5EF4-FFF2-40B4-BE49-F238E27FC236}">
                <a16:creationId xmlns="" xmlns:a16="http://schemas.microsoft.com/office/drawing/2014/main" id="{2C687F81-37A9-47C4-AF55-693AFA4C0FDD}"/>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rcRect l="48569"/>
          <a:stretch/>
        </p:blipFill>
        <p:spPr>
          <a:xfrm flipH="1">
            <a:off x="6293793" y="1827666"/>
            <a:ext cx="1502228" cy="1645411"/>
          </a:xfrm>
          <a:prstGeom prst="rect">
            <a:avLst/>
          </a:prstGeom>
        </p:spPr>
      </p:pic>
      <p:sp>
        <p:nvSpPr>
          <p:cNvPr id="34" name="テキスト ボックス 33">
            <a:extLst>
              <a:ext uri="{FF2B5EF4-FFF2-40B4-BE49-F238E27FC236}">
                <a16:creationId xmlns="" xmlns:a16="http://schemas.microsoft.com/office/drawing/2014/main" id="{BEB169A1-8953-47B4-9B86-8FDD97EE7F96}"/>
              </a:ext>
            </a:extLst>
          </p:cNvPr>
          <p:cNvSpPr txBox="1"/>
          <p:nvPr/>
        </p:nvSpPr>
        <p:spPr>
          <a:xfrm>
            <a:off x="7817270" y="2485294"/>
            <a:ext cx="723275" cy="330155"/>
          </a:xfrm>
          <a:prstGeom prst="rect">
            <a:avLst/>
          </a:prstGeom>
          <a:noFill/>
        </p:spPr>
        <p:txBody>
          <a:bodyPr wrap="none" rtlCol="0">
            <a:spAutoFit/>
          </a:bodyPr>
          <a:lstStyle/>
          <a:p>
            <a:pPr algn="ctr">
              <a:lnSpc>
                <a:spcPct val="120000"/>
              </a:lnSpc>
            </a:pPr>
            <a:r>
              <a:rPr kumimoji="1" lang="ja-JP" altLang="en-US" sz="1400" dirty="0">
                <a:latin typeface="Meiryo UI" panose="020B0604030504040204" pitchFamily="50" charset="-128"/>
                <a:ea typeface="Meiryo UI" panose="020B0604030504040204" pitchFamily="50" charset="-128"/>
              </a:rPr>
              <a:t>実験室</a:t>
            </a:r>
            <a:endParaRPr kumimoji="1" lang="en-US" altLang="ja-JP" sz="1400" dirty="0">
              <a:latin typeface="Meiryo UI" panose="020B0604030504040204" pitchFamily="50" charset="-128"/>
              <a:ea typeface="Meiryo UI" panose="020B0604030504040204" pitchFamily="50" charset="-128"/>
            </a:endParaRPr>
          </a:p>
        </p:txBody>
      </p:sp>
      <p:sp>
        <p:nvSpPr>
          <p:cNvPr id="35" name="テキスト ボックス 34">
            <a:extLst>
              <a:ext uri="{FF2B5EF4-FFF2-40B4-BE49-F238E27FC236}">
                <a16:creationId xmlns="" xmlns:a16="http://schemas.microsoft.com/office/drawing/2014/main" id="{0A3DCE7A-E2F9-4B5A-B4DD-2C6BE74204CA}"/>
              </a:ext>
            </a:extLst>
          </p:cNvPr>
          <p:cNvSpPr txBox="1"/>
          <p:nvPr/>
        </p:nvSpPr>
        <p:spPr>
          <a:xfrm>
            <a:off x="6001819" y="3598414"/>
            <a:ext cx="2145139" cy="580415"/>
          </a:xfrm>
          <a:prstGeom prst="rect">
            <a:avLst/>
          </a:prstGeom>
          <a:noFill/>
        </p:spPr>
        <p:txBody>
          <a:bodyPr wrap="none" rtlCol="0">
            <a:spAutoFit/>
          </a:bodyPr>
          <a:lstStyle/>
          <a:p>
            <a:pPr algn="ctr">
              <a:lnSpc>
                <a:spcPct val="120000"/>
              </a:lnSpc>
            </a:pPr>
            <a:r>
              <a:rPr kumimoji="1" lang="ja-JP" altLang="en-US" sz="1400" dirty="0">
                <a:latin typeface="Meiryo UI" panose="020B0604030504040204" pitchFamily="50" charset="-128"/>
                <a:ea typeface="Meiryo UI" panose="020B0604030504040204" pitchFamily="50" charset="-128"/>
              </a:rPr>
              <a:t>オステオポンチン濃度を測定</a:t>
            </a:r>
            <a:endParaRPr kumimoji="1" lang="en-US" altLang="ja-JP" sz="1400" dirty="0">
              <a:latin typeface="Meiryo UI" panose="020B0604030504040204" pitchFamily="50" charset="-128"/>
              <a:ea typeface="Meiryo UI" panose="020B0604030504040204" pitchFamily="50" charset="-128"/>
            </a:endParaRPr>
          </a:p>
          <a:p>
            <a:pPr algn="ctr">
              <a:lnSpc>
                <a:spcPct val="120000"/>
              </a:lnSpc>
            </a:pPr>
            <a:r>
              <a:rPr kumimoji="1" lang="ja-JP" altLang="en-US" sz="1400" dirty="0">
                <a:latin typeface="Meiryo UI" panose="020B0604030504040204" pitchFamily="50" charset="-128"/>
                <a:ea typeface="Meiryo UI" panose="020B0604030504040204" pitchFamily="50" charset="-128"/>
              </a:rPr>
              <a:t>（エライザ法）</a:t>
            </a:r>
            <a:endParaRPr kumimoji="1" lang="en-US" altLang="ja-JP" sz="1400" dirty="0">
              <a:latin typeface="Meiryo UI" panose="020B0604030504040204" pitchFamily="50" charset="-128"/>
              <a:ea typeface="Meiryo UI" panose="020B0604030504040204" pitchFamily="50" charset="-128"/>
            </a:endParaRPr>
          </a:p>
        </p:txBody>
      </p:sp>
      <p:sp>
        <p:nvSpPr>
          <p:cNvPr id="36" name="テキスト ボックス 35">
            <a:extLst>
              <a:ext uri="{FF2B5EF4-FFF2-40B4-BE49-F238E27FC236}">
                <a16:creationId xmlns="" xmlns:a16="http://schemas.microsoft.com/office/drawing/2014/main" id="{F5A93A61-73E2-430B-8193-B0E3A925EA00}"/>
              </a:ext>
            </a:extLst>
          </p:cNvPr>
          <p:cNvSpPr txBox="1"/>
          <p:nvPr/>
        </p:nvSpPr>
        <p:spPr>
          <a:xfrm>
            <a:off x="3472697" y="3541162"/>
            <a:ext cx="2339102" cy="650114"/>
          </a:xfrm>
          <a:prstGeom prst="rect">
            <a:avLst/>
          </a:prstGeom>
          <a:noFill/>
        </p:spPr>
        <p:txBody>
          <a:bodyPr wrap="none" rtlCol="0">
            <a:spAutoFit/>
          </a:bodyPr>
          <a:lstStyle/>
          <a:p>
            <a:pPr algn="ctr">
              <a:lnSpc>
                <a:spcPct val="120000"/>
              </a:lnSpc>
            </a:pPr>
            <a:r>
              <a:rPr kumimoji="1" lang="ja-JP" altLang="en-US" sz="1600" dirty="0">
                <a:latin typeface="Meiryo UI" panose="020B0604030504040204" pitchFamily="50" charset="-128"/>
                <a:ea typeface="Meiryo UI" panose="020B0604030504040204" pitchFamily="50" charset="-128"/>
              </a:rPr>
              <a:t>「病名」だけを用いる</a:t>
            </a:r>
            <a:endParaRPr kumimoji="1" lang="en-US" altLang="ja-JP" sz="1600" dirty="0">
              <a:latin typeface="Meiryo UI" panose="020B0604030504040204" pitchFamily="50" charset="-128"/>
              <a:ea typeface="Meiryo UI" panose="020B0604030504040204" pitchFamily="50" charset="-128"/>
            </a:endParaRPr>
          </a:p>
          <a:p>
            <a:pPr algn="ctr">
              <a:lnSpc>
                <a:spcPct val="120000"/>
              </a:lnSpc>
            </a:pPr>
            <a:r>
              <a:rPr kumimoji="1" lang="ja-JP" altLang="en-US" sz="1600" dirty="0">
                <a:latin typeface="Meiryo UI" panose="020B0604030504040204" pitchFamily="50" charset="-128"/>
                <a:ea typeface="Meiryo UI" panose="020B0604030504040204" pitchFamily="50" charset="-128"/>
              </a:rPr>
              <a:t>その他の情報は</a:t>
            </a:r>
            <a:r>
              <a:rPr kumimoji="1" lang="ja-JP" altLang="en-US" sz="1600" dirty="0">
                <a:solidFill>
                  <a:srgbClr val="0000FF"/>
                </a:solidFill>
                <a:latin typeface="Meiryo UI" panose="020B0604030504040204" pitchFamily="50" charset="-128"/>
                <a:ea typeface="Meiryo UI" panose="020B0604030504040204" pitchFamily="50" charset="-128"/>
              </a:rPr>
              <a:t>用いません</a:t>
            </a:r>
            <a:endParaRPr kumimoji="1" lang="en-US" altLang="ja-JP" sz="1600" dirty="0">
              <a:solidFill>
                <a:srgbClr val="0000FF"/>
              </a:solidFill>
              <a:latin typeface="Meiryo UI" panose="020B0604030504040204" pitchFamily="50" charset="-128"/>
              <a:ea typeface="Meiryo UI" panose="020B0604030504040204" pitchFamily="50" charset="-128"/>
            </a:endParaRPr>
          </a:p>
        </p:txBody>
      </p:sp>
      <p:grpSp>
        <p:nvGrpSpPr>
          <p:cNvPr id="2" name="グループ化 1">
            <a:extLst>
              <a:ext uri="{FF2B5EF4-FFF2-40B4-BE49-F238E27FC236}">
                <a16:creationId xmlns="" xmlns:a16="http://schemas.microsoft.com/office/drawing/2014/main" id="{B4C77C3F-5969-4B11-9F00-C9293F08A32A}"/>
              </a:ext>
            </a:extLst>
          </p:cNvPr>
          <p:cNvGrpSpPr/>
          <p:nvPr/>
        </p:nvGrpSpPr>
        <p:grpSpPr>
          <a:xfrm>
            <a:off x="3284309" y="4542455"/>
            <a:ext cx="2770326" cy="1921655"/>
            <a:chOff x="3284309" y="4542455"/>
            <a:chExt cx="2770326" cy="1921655"/>
          </a:xfrm>
        </p:grpSpPr>
        <p:sp>
          <p:nvSpPr>
            <p:cNvPr id="38" name="テキスト ボックス 37">
              <a:extLst>
                <a:ext uri="{FF2B5EF4-FFF2-40B4-BE49-F238E27FC236}">
                  <a16:creationId xmlns="" xmlns:a16="http://schemas.microsoft.com/office/drawing/2014/main" id="{61B6C2DF-25A7-496E-A437-8C51B16EF7BB}"/>
                </a:ext>
              </a:extLst>
            </p:cNvPr>
            <p:cNvSpPr txBox="1"/>
            <p:nvPr/>
          </p:nvSpPr>
          <p:spPr>
            <a:xfrm>
              <a:off x="3499920" y="4542455"/>
              <a:ext cx="2339103" cy="364074"/>
            </a:xfrm>
            <a:prstGeom prst="rect">
              <a:avLst/>
            </a:prstGeom>
            <a:noFill/>
          </p:spPr>
          <p:txBody>
            <a:bodyPr wrap="none" rtlCol="0">
              <a:spAutoFit/>
            </a:bodyPr>
            <a:lstStyle/>
            <a:p>
              <a:pPr algn="ctr">
                <a:lnSpc>
                  <a:spcPct val="120000"/>
                </a:lnSpc>
              </a:pPr>
              <a:r>
                <a:rPr kumimoji="1" lang="ja-JP" altLang="en-US" sz="1600" dirty="0">
                  <a:solidFill>
                    <a:srgbClr val="0000FF"/>
                  </a:solidFill>
                </a:rPr>
                <a:t>この研究で用いない情報</a:t>
              </a:r>
              <a:endParaRPr kumimoji="1" lang="en-US" altLang="ja-JP" sz="1600" dirty="0">
                <a:solidFill>
                  <a:srgbClr val="0000FF"/>
                </a:solidFill>
              </a:endParaRPr>
            </a:p>
          </p:txBody>
        </p:sp>
        <p:sp>
          <p:nvSpPr>
            <p:cNvPr id="39" name="テキスト ボックス 38">
              <a:extLst>
                <a:ext uri="{FF2B5EF4-FFF2-40B4-BE49-F238E27FC236}">
                  <a16:creationId xmlns="" xmlns:a16="http://schemas.microsoft.com/office/drawing/2014/main" id="{F0EE866B-1DC4-43E8-889A-BD149E217608}"/>
                </a:ext>
              </a:extLst>
            </p:cNvPr>
            <p:cNvSpPr txBox="1"/>
            <p:nvPr/>
          </p:nvSpPr>
          <p:spPr>
            <a:xfrm>
              <a:off x="3554080" y="5021170"/>
              <a:ext cx="2324675" cy="1364284"/>
            </a:xfrm>
            <a:prstGeom prst="rect">
              <a:avLst/>
            </a:prstGeom>
            <a:noFill/>
          </p:spPr>
          <p:txBody>
            <a:bodyPr wrap="none" rtlCol="0">
              <a:spAutoFit/>
            </a:bodyPr>
            <a:lstStyle/>
            <a:p>
              <a:pPr>
                <a:lnSpc>
                  <a:spcPct val="120000"/>
                </a:lnSpc>
              </a:pPr>
              <a:r>
                <a:rPr kumimoji="1" lang="ja-JP" altLang="en-US" sz="1400" dirty="0"/>
                <a:t>・ 年齢、性別</a:t>
              </a:r>
              <a:endParaRPr kumimoji="1" lang="en-US" altLang="ja-JP" sz="1400" dirty="0"/>
            </a:p>
            <a:p>
              <a:pPr>
                <a:lnSpc>
                  <a:spcPct val="120000"/>
                </a:lnSpc>
              </a:pPr>
              <a:r>
                <a:rPr kumimoji="1" lang="ja-JP" altLang="en-US" sz="1400" dirty="0"/>
                <a:t>・ 症状、病型、重症度</a:t>
              </a:r>
              <a:endParaRPr kumimoji="1" lang="en-US" altLang="ja-JP" sz="1400" dirty="0"/>
            </a:p>
            <a:p>
              <a:pPr>
                <a:lnSpc>
                  <a:spcPct val="120000"/>
                </a:lnSpc>
              </a:pPr>
              <a:r>
                <a:rPr kumimoji="1" lang="ja-JP" altLang="en-US" sz="1400" dirty="0"/>
                <a:t>・ 使用した治療薬</a:t>
              </a:r>
              <a:endParaRPr kumimoji="1" lang="en-US" altLang="ja-JP" sz="1400" dirty="0"/>
            </a:p>
            <a:p>
              <a:pPr>
                <a:lnSpc>
                  <a:spcPct val="120000"/>
                </a:lnSpc>
              </a:pPr>
              <a:r>
                <a:rPr kumimoji="1" lang="ja-JP" altLang="en-US" sz="1400" dirty="0"/>
                <a:t>・ 治療の時期</a:t>
              </a:r>
              <a:endParaRPr kumimoji="1" lang="en-US" altLang="ja-JP" sz="1400" dirty="0"/>
            </a:p>
            <a:p>
              <a:pPr>
                <a:lnSpc>
                  <a:spcPct val="120000"/>
                </a:lnSpc>
              </a:pPr>
              <a:r>
                <a:rPr kumimoji="1" lang="ja-JP" altLang="en-US" sz="1400" dirty="0"/>
                <a:t>・ サンプル採取の時期　など</a:t>
              </a:r>
              <a:endParaRPr kumimoji="1" lang="en-US" altLang="ja-JP" sz="1400" dirty="0"/>
            </a:p>
          </p:txBody>
        </p:sp>
        <p:sp>
          <p:nvSpPr>
            <p:cNvPr id="40" name="四角形: 角を丸くする 39">
              <a:extLst>
                <a:ext uri="{FF2B5EF4-FFF2-40B4-BE49-F238E27FC236}">
                  <a16:creationId xmlns="" xmlns:a16="http://schemas.microsoft.com/office/drawing/2014/main" id="{17A35E3F-B349-4A43-9B6A-7607D60EBB35}"/>
                </a:ext>
              </a:extLst>
            </p:cNvPr>
            <p:cNvSpPr/>
            <p:nvPr/>
          </p:nvSpPr>
          <p:spPr>
            <a:xfrm>
              <a:off x="3284309" y="4903824"/>
              <a:ext cx="2770326" cy="1560286"/>
            </a:xfrm>
            <a:prstGeom prst="roundRect">
              <a:avLst>
                <a:gd name="adj" fmla="val 11783"/>
              </a:avLst>
            </a:prstGeom>
            <a:no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42" name="直線矢印コネクタ 41">
            <a:extLst>
              <a:ext uri="{FF2B5EF4-FFF2-40B4-BE49-F238E27FC236}">
                <a16:creationId xmlns="" xmlns:a16="http://schemas.microsoft.com/office/drawing/2014/main" id="{04AB4CAF-E238-4509-B339-1913A3226CCD}"/>
              </a:ext>
            </a:extLst>
          </p:cNvPr>
          <p:cNvCxnSpPr>
            <a:cxnSpLocks/>
          </p:cNvCxnSpPr>
          <p:nvPr/>
        </p:nvCxnSpPr>
        <p:spPr>
          <a:xfrm>
            <a:off x="3392129" y="3310771"/>
            <a:ext cx="2731401" cy="0"/>
          </a:xfrm>
          <a:prstGeom prst="straightConnector1">
            <a:avLst/>
          </a:prstGeom>
          <a:ln w="57150" cap="rnd">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5" name="乗算記号 44">
            <a:extLst>
              <a:ext uri="{FF2B5EF4-FFF2-40B4-BE49-F238E27FC236}">
                <a16:creationId xmlns="" xmlns:a16="http://schemas.microsoft.com/office/drawing/2014/main" id="{15F960AD-8F13-469F-98E5-F0070B6BB913}"/>
              </a:ext>
            </a:extLst>
          </p:cNvPr>
          <p:cNvSpPr/>
          <p:nvPr/>
        </p:nvSpPr>
        <p:spPr>
          <a:xfrm>
            <a:off x="4361220" y="3019425"/>
            <a:ext cx="590550" cy="577850"/>
          </a:xfrm>
          <a:prstGeom prst="mathMultiply">
            <a:avLst>
              <a:gd name="adj1" fmla="val 1247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47" name="テキスト ボックス 46">
            <a:extLst>
              <a:ext uri="{FF2B5EF4-FFF2-40B4-BE49-F238E27FC236}">
                <a16:creationId xmlns="" xmlns:a16="http://schemas.microsoft.com/office/drawing/2014/main" id="{A6B6FD99-131D-4187-9075-EF9859BB34BE}"/>
              </a:ext>
            </a:extLst>
          </p:cNvPr>
          <p:cNvSpPr txBox="1"/>
          <p:nvPr/>
        </p:nvSpPr>
        <p:spPr>
          <a:xfrm>
            <a:off x="2810725" y="3141214"/>
            <a:ext cx="543739" cy="321883"/>
          </a:xfrm>
          <a:prstGeom prst="rect">
            <a:avLst/>
          </a:prstGeom>
          <a:noFill/>
        </p:spPr>
        <p:txBody>
          <a:bodyPr wrap="none" rtlCol="0">
            <a:spAutoFit/>
          </a:bodyPr>
          <a:lstStyle/>
          <a:p>
            <a:pPr algn="ctr">
              <a:lnSpc>
                <a:spcPct val="120000"/>
              </a:lnSpc>
            </a:pPr>
            <a:r>
              <a:rPr kumimoji="1" lang="ja-JP" altLang="en-US" sz="1400" dirty="0">
                <a:latin typeface="Meiryo UI" panose="020B0604030504040204" pitchFamily="50" charset="-128"/>
                <a:ea typeface="Meiryo UI" panose="020B0604030504040204" pitchFamily="50" charset="-128"/>
              </a:rPr>
              <a:t>情報</a:t>
            </a:r>
            <a:endParaRPr kumimoji="1" lang="en-US" altLang="ja-JP"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43187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正方形/長方形 33">
            <a:extLst>
              <a:ext uri="{FF2B5EF4-FFF2-40B4-BE49-F238E27FC236}">
                <a16:creationId xmlns="" xmlns:a16="http://schemas.microsoft.com/office/drawing/2014/main" id="{566BFB26-A7DA-460D-B73F-321BCD296A7A}"/>
              </a:ext>
            </a:extLst>
          </p:cNvPr>
          <p:cNvSpPr/>
          <p:nvPr/>
        </p:nvSpPr>
        <p:spPr>
          <a:xfrm>
            <a:off x="6548341" y="2046773"/>
            <a:ext cx="311020" cy="1629747"/>
          </a:xfrm>
          <a:prstGeom prst="rect">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cxnSp>
        <p:nvCxnSpPr>
          <p:cNvPr id="35" name="直線矢印コネクタ 34">
            <a:extLst>
              <a:ext uri="{FF2B5EF4-FFF2-40B4-BE49-F238E27FC236}">
                <a16:creationId xmlns="" xmlns:a16="http://schemas.microsoft.com/office/drawing/2014/main" id="{C90392FE-7141-4D50-85CE-367FF15F5F2C}"/>
              </a:ext>
            </a:extLst>
          </p:cNvPr>
          <p:cNvCxnSpPr>
            <a:cxnSpLocks/>
          </p:cNvCxnSpPr>
          <p:nvPr/>
        </p:nvCxnSpPr>
        <p:spPr>
          <a:xfrm flipH="1" flipV="1">
            <a:off x="6925843" y="2041177"/>
            <a:ext cx="430653" cy="82591"/>
          </a:xfrm>
          <a:prstGeom prst="straightConnector1">
            <a:avLst/>
          </a:prstGeom>
          <a:ln w="38100" cap="rnd">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 xmlns:a16="http://schemas.microsoft.com/office/drawing/2014/main" id="{66D24D9F-EA7A-400C-B76A-4D7F07EBCBC4}"/>
              </a:ext>
            </a:extLst>
          </p:cNvPr>
          <p:cNvSpPr txBox="1"/>
          <p:nvPr/>
        </p:nvSpPr>
        <p:spPr>
          <a:xfrm>
            <a:off x="7150276" y="2067489"/>
            <a:ext cx="1234632" cy="580415"/>
          </a:xfrm>
          <a:prstGeom prst="rect">
            <a:avLst/>
          </a:prstGeom>
          <a:noFill/>
        </p:spPr>
        <p:txBody>
          <a:bodyPr wrap="none" rtlCol="0">
            <a:spAutoFit/>
          </a:bodyPr>
          <a:lstStyle/>
          <a:p>
            <a:pPr algn="ctr">
              <a:lnSpc>
                <a:spcPct val="120000"/>
              </a:lnSpc>
            </a:pPr>
            <a:r>
              <a:rPr kumimoji="1" lang="en-US" altLang="ja-JP" sz="1400" dirty="0">
                <a:solidFill>
                  <a:srgbClr val="FF0000"/>
                </a:solidFill>
                <a:latin typeface="Meiryo UI" panose="020B0604030504040204" pitchFamily="50" charset="-128"/>
                <a:ea typeface="Meiryo UI" panose="020B0604030504040204" pitchFamily="50" charset="-128"/>
              </a:rPr>
              <a:t>NPSLE</a:t>
            </a:r>
            <a:r>
              <a:rPr kumimoji="1" lang="ja-JP" altLang="en-US" sz="1400" dirty="0">
                <a:solidFill>
                  <a:srgbClr val="FF0000"/>
                </a:solidFill>
                <a:latin typeface="Meiryo UI" panose="020B0604030504040204" pitchFamily="50" charset="-128"/>
                <a:ea typeface="Meiryo UI" panose="020B0604030504040204" pitchFamily="50" charset="-128"/>
              </a:rPr>
              <a:t>と</a:t>
            </a:r>
            <a:endParaRPr kumimoji="1" lang="en-US" altLang="ja-JP" sz="1400" dirty="0">
              <a:solidFill>
                <a:srgbClr val="FF0000"/>
              </a:solidFill>
              <a:latin typeface="Meiryo UI" panose="020B0604030504040204" pitchFamily="50" charset="-128"/>
              <a:ea typeface="Meiryo UI" panose="020B0604030504040204" pitchFamily="50" charset="-128"/>
            </a:endParaRPr>
          </a:p>
          <a:p>
            <a:pPr algn="ctr">
              <a:lnSpc>
                <a:spcPct val="120000"/>
              </a:lnSpc>
            </a:pPr>
            <a:r>
              <a:rPr kumimoji="1" lang="ja-JP" altLang="en-US" sz="1400" dirty="0">
                <a:solidFill>
                  <a:srgbClr val="FF0000"/>
                </a:solidFill>
                <a:latin typeface="Meiryo UI" panose="020B0604030504040204" pitchFamily="50" charset="-128"/>
                <a:ea typeface="Meiryo UI" panose="020B0604030504040204" pitchFamily="50" charset="-128"/>
              </a:rPr>
              <a:t>同じぐらい高値</a:t>
            </a:r>
            <a:endParaRPr kumimoji="1" lang="en-US" altLang="ja-JP" sz="1400" dirty="0">
              <a:solidFill>
                <a:srgbClr val="FF0000"/>
              </a:solidFill>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 xmlns:a16="http://schemas.microsoft.com/office/drawing/2014/main" id="{58E489CB-19B2-4BFC-AF71-326CEF0C7AFC}"/>
              </a:ext>
            </a:extLst>
          </p:cNvPr>
          <p:cNvSpPr txBox="1"/>
          <p:nvPr/>
        </p:nvSpPr>
        <p:spPr>
          <a:xfrm>
            <a:off x="3340734" y="155296"/>
            <a:ext cx="2462533" cy="551369"/>
          </a:xfrm>
          <a:prstGeom prst="rect">
            <a:avLst/>
          </a:prstGeom>
          <a:noFill/>
        </p:spPr>
        <p:txBody>
          <a:bodyPr wrap="none" rtlCol="0">
            <a:spAutoFit/>
          </a:bodyPr>
          <a:lstStyle/>
          <a:p>
            <a:pPr algn="ctr">
              <a:lnSpc>
                <a:spcPct val="120000"/>
              </a:lnSpc>
            </a:pPr>
            <a:r>
              <a:rPr kumimoji="1" lang="ja-JP" altLang="en-US" sz="2800" dirty="0">
                <a:solidFill>
                  <a:srgbClr val="0000FF"/>
                </a:solidFill>
                <a:latin typeface="Meiryo UI" panose="020B0604030504040204" pitchFamily="50" charset="-128"/>
                <a:ea typeface="Meiryo UI" panose="020B0604030504040204" pitchFamily="50" charset="-128"/>
              </a:rPr>
              <a:t>予想される結果</a:t>
            </a:r>
          </a:p>
        </p:txBody>
      </p:sp>
      <p:sp>
        <p:nvSpPr>
          <p:cNvPr id="3" name="テキスト ボックス 2">
            <a:extLst>
              <a:ext uri="{FF2B5EF4-FFF2-40B4-BE49-F238E27FC236}">
                <a16:creationId xmlns="" xmlns:a16="http://schemas.microsoft.com/office/drawing/2014/main" id="{7446D27C-6705-426A-8584-9A012971AC01}"/>
              </a:ext>
            </a:extLst>
          </p:cNvPr>
          <p:cNvSpPr txBox="1"/>
          <p:nvPr/>
        </p:nvSpPr>
        <p:spPr>
          <a:xfrm>
            <a:off x="876202" y="4499282"/>
            <a:ext cx="3361818" cy="978729"/>
          </a:xfrm>
          <a:prstGeom prst="rect">
            <a:avLst/>
          </a:prstGeom>
          <a:noFill/>
        </p:spPr>
        <p:txBody>
          <a:bodyPr wrap="none" rtlCol="0">
            <a:spAutoFit/>
          </a:bodyPr>
          <a:lstStyle/>
          <a:p>
            <a:pPr algn="ctr">
              <a:lnSpc>
                <a:spcPct val="120000"/>
              </a:lnSpc>
            </a:pPr>
            <a:r>
              <a:rPr lang="ja-JP" altLang="en-US" sz="1600" dirty="0">
                <a:latin typeface="Meiryo UI" panose="020B0604030504040204" pitchFamily="50" charset="-128"/>
                <a:ea typeface="Meiryo UI" panose="020B0604030504040204" pitchFamily="50" charset="-128"/>
              </a:rPr>
              <a:t>「オステオポンチン</a:t>
            </a:r>
            <a:r>
              <a:rPr lang="ja-JP" altLang="en-US" sz="1600" dirty="0" smtClean="0">
                <a:latin typeface="Meiryo UI" panose="020B0604030504040204" pitchFamily="50" charset="-128"/>
                <a:ea typeface="Meiryo UI" panose="020B0604030504040204" pitchFamily="50" charset="-128"/>
              </a:rPr>
              <a:t>は神経精神ループス</a:t>
            </a:r>
            <a:r>
              <a:rPr lang="ja-JP" altLang="en-US" sz="1600" dirty="0">
                <a:latin typeface="Meiryo UI" panose="020B0604030504040204" pitchFamily="50" charset="-128"/>
                <a:ea typeface="Meiryo UI" panose="020B0604030504040204" pitchFamily="50" charset="-128"/>
              </a:rPr>
              <a:t>に</a:t>
            </a:r>
            <a:endParaRPr lang="en-US" altLang="ja-JP" sz="1600" dirty="0">
              <a:latin typeface="Meiryo UI" panose="020B0604030504040204" pitchFamily="50" charset="-128"/>
              <a:ea typeface="Meiryo UI" panose="020B0604030504040204" pitchFamily="50" charset="-128"/>
            </a:endParaRPr>
          </a:p>
          <a:p>
            <a:pPr algn="ctr">
              <a:lnSpc>
                <a:spcPct val="120000"/>
              </a:lnSpc>
            </a:pPr>
            <a:r>
              <a:rPr lang="ja-JP" altLang="en-US" sz="1600" dirty="0">
                <a:latin typeface="Meiryo UI" panose="020B0604030504040204" pitchFamily="50" charset="-128"/>
                <a:ea typeface="Meiryo UI" panose="020B0604030504040204" pitchFamily="50" charset="-128"/>
              </a:rPr>
              <a:t>特異的なマーカーである」</a:t>
            </a:r>
            <a:endParaRPr lang="en-US" altLang="ja-JP" sz="1600" dirty="0">
              <a:latin typeface="Meiryo UI" panose="020B0604030504040204" pitchFamily="50" charset="-128"/>
              <a:ea typeface="Meiryo UI" panose="020B0604030504040204" pitchFamily="50" charset="-128"/>
            </a:endParaRPr>
          </a:p>
          <a:p>
            <a:pPr algn="ctr">
              <a:lnSpc>
                <a:spcPct val="120000"/>
              </a:lnSpc>
            </a:pPr>
            <a:r>
              <a:rPr lang="ja-JP" altLang="en-US" sz="1600" dirty="0">
                <a:latin typeface="Meiryo UI" panose="020B0604030504040204" pitchFamily="50" charset="-128"/>
                <a:ea typeface="Meiryo UI" panose="020B0604030504040204" pitchFamily="50" charset="-128"/>
              </a:rPr>
              <a:t>と解釈</a:t>
            </a:r>
            <a:endParaRPr lang="en-US" altLang="ja-JP" sz="1600" dirty="0">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 xmlns:a16="http://schemas.microsoft.com/office/drawing/2014/main" id="{9DC6ED59-08CB-4D05-9D71-4497AACBE66A}"/>
              </a:ext>
            </a:extLst>
          </p:cNvPr>
          <p:cNvSpPr txBox="1"/>
          <p:nvPr/>
        </p:nvSpPr>
        <p:spPr>
          <a:xfrm>
            <a:off x="984526" y="1424543"/>
            <a:ext cx="2920991" cy="321883"/>
          </a:xfrm>
          <a:prstGeom prst="rect">
            <a:avLst/>
          </a:prstGeom>
          <a:noFill/>
        </p:spPr>
        <p:txBody>
          <a:bodyPr wrap="none" rtlCol="0">
            <a:spAutoFit/>
          </a:bodyPr>
          <a:lstStyle/>
          <a:p>
            <a:pPr algn="ctr">
              <a:lnSpc>
                <a:spcPct val="120000"/>
              </a:lnSpc>
            </a:pPr>
            <a:r>
              <a:rPr kumimoji="1" lang="ja-JP" altLang="en-US" sz="1400" dirty="0">
                <a:latin typeface="Meiryo UI" panose="020B0604030504040204" pitchFamily="50" charset="-128"/>
                <a:ea typeface="Meiryo UI" panose="020B0604030504040204" pitchFamily="50" charset="-128"/>
              </a:rPr>
              <a:t>脳せきずい液中のオステオポンチン濃度</a:t>
            </a:r>
            <a:endParaRPr kumimoji="1" lang="en-US" altLang="ja-JP" sz="1400" dirty="0">
              <a:latin typeface="Meiryo UI" panose="020B0604030504040204" pitchFamily="50" charset="-128"/>
              <a:ea typeface="Meiryo UI" panose="020B0604030504040204" pitchFamily="50" charset="-128"/>
            </a:endParaRPr>
          </a:p>
        </p:txBody>
      </p:sp>
      <p:grpSp>
        <p:nvGrpSpPr>
          <p:cNvPr id="19" name="グループ化 18">
            <a:extLst>
              <a:ext uri="{FF2B5EF4-FFF2-40B4-BE49-F238E27FC236}">
                <a16:creationId xmlns="" xmlns:a16="http://schemas.microsoft.com/office/drawing/2014/main" id="{AC3F0CBF-41F2-4539-BCF5-20866C148EB0}"/>
              </a:ext>
            </a:extLst>
          </p:cNvPr>
          <p:cNvGrpSpPr/>
          <p:nvPr/>
        </p:nvGrpSpPr>
        <p:grpSpPr>
          <a:xfrm>
            <a:off x="1342242" y="1822901"/>
            <a:ext cx="2424225" cy="2469464"/>
            <a:chOff x="1342242" y="1822901"/>
            <a:chExt cx="2424225" cy="2469464"/>
          </a:xfrm>
        </p:grpSpPr>
        <p:sp>
          <p:nvSpPr>
            <p:cNvPr id="4" name="正方形/長方形 3">
              <a:extLst>
                <a:ext uri="{FF2B5EF4-FFF2-40B4-BE49-F238E27FC236}">
                  <a16:creationId xmlns="" xmlns:a16="http://schemas.microsoft.com/office/drawing/2014/main" id="{BBE786C4-79CD-44D2-9AE7-FBBD48B11F23}"/>
                </a:ext>
              </a:extLst>
            </p:cNvPr>
            <p:cNvSpPr/>
            <p:nvPr/>
          </p:nvSpPr>
          <p:spPr>
            <a:xfrm>
              <a:off x="1609720" y="2102757"/>
              <a:ext cx="311020" cy="1573763"/>
            </a:xfrm>
            <a:prstGeom prst="rect">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5" name="正方形/長方形 4">
              <a:extLst>
                <a:ext uri="{FF2B5EF4-FFF2-40B4-BE49-F238E27FC236}">
                  <a16:creationId xmlns="" xmlns:a16="http://schemas.microsoft.com/office/drawing/2014/main" id="{4AAC2770-7C4B-40D8-8784-CF02D465A532}"/>
                </a:ext>
              </a:extLst>
            </p:cNvPr>
            <p:cNvSpPr/>
            <p:nvPr/>
          </p:nvSpPr>
          <p:spPr>
            <a:xfrm>
              <a:off x="2425035" y="2768600"/>
              <a:ext cx="311020" cy="907920"/>
            </a:xfrm>
            <a:prstGeom prst="rect">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 xmlns:a16="http://schemas.microsoft.com/office/drawing/2014/main" id="{3550943A-60CA-4E96-9419-BC7B1021820D}"/>
                </a:ext>
              </a:extLst>
            </p:cNvPr>
            <p:cNvSpPr/>
            <p:nvPr/>
          </p:nvSpPr>
          <p:spPr>
            <a:xfrm>
              <a:off x="3240351" y="3505200"/>
              <a:ext cx="311020" cy="171320"/>
            </a:xfrm>
            <a:prstGeom prst="rect">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cxnSp>
          <p:nvCxnSpPr>
            <p:cNvPr id="7" name="直線コネクタ 6">
              <a:extLst>
                <a:ext uri="{FF2B5EF4-FFF2-40B4-BE49-F238E27FC236}">
                  <a16:creationId xmlns="" xmlns:a16="http://schemas.microsoft.com/office/drawing/2014/main" id="{8158DB3B-B0BD-46EA-A476-3E5FD2D00698}"/>
                </a:ext>
              </a:extLst>
            </p:cNvPr>
            <p:cNvCxnSpPr>
              <a:cxnSpLocks/>
            </p:cNvCxnSpPr>
            <p:nvPr/>
          </p:nvCxnSpPr>
          <p:spPr>
            <a:xfrm flipH="1">
              <a:off x="1342242" y="3676520"/>
              <a:ext cx="2424225" cy="0"/>
            </a:xfrm>
            <a:prstGeom prst="line">
              <a:avLst/>
            </a:prstGeom>
            <a:ln w="28575" cap="rnd"/>
          </p:spPr>
          <p:style>
            <a:lnRef idx="1">
              <a:schemeClr val="dk1"/>
            </a:lnRef>
            <a:fillRef idx="0">
              <a:schemeClr val="dk1"/>
            </a:fillRef>
            <a:effectRef idx="0">
              <a:schemeClr val="dk1"/>
            </a:effectRef>
            <a:fontRef idx="minor">
              <a:schemeClr val="tx1"/>
            </a:fontRef>
          </p:style>
        </p:cxnSp>
        <p:cxnSp>
          <p:nvCxnSpPr>
            <p:cNvPr id="8" name="直線コネクタ 7">
              <a:extLst>
                <a:ext uri="{FF2B5EF4-FFF2-40B4-BE49-F238E27FC236}">
                  <a16:creationId xmlns="" xmlns:a16="http://schemas.microsoft.com/office/drawing/2014/main" id="{C69925C0-84BC-45CC-8CE0-528578545D94}"/>
                </a:ext>
              </a:extLst>
            </p:cNvPr>
            <p:cNvCxnSpPr>
              <a:cxnSpLocks/>
            </p:cNvCxnSpPr>
            <p:nvPr/>
          </p:nvCxnSpPr>
          <p:spPr>
            <a:xfrm flipV="1">
              <a:off x="1342242" y="1822901"/>
              <a:ext cx="0" cy="1855337"/>
            </a:xfrm>
            <a:prstGeom prst="line">
              <a:avLst/>
            </a:prstGeom>
            <a:ln w="28575" cap="rnd"/>
          </p:spPr>
          <p:style>
            <a:lnRef idx="1">
              <a:schemeClr val="dk1"/>
            </a:lnRef>
            <a:fillRef idx="0">
              <a:schemeClr val="dk1"/>
            </a:fillRef>
            <a:effectRef idx="0">
              <a:schemeClr val="dk1"/>
            </a:effectRef>
            <a:fontRef idx="minor">
              <a:schemeClr val="tx1"/>
            </a:fontRef>
          </p:style>
        </p:cxnSp>
        <p:sp>
          <p:nvSpPr>
            <p:cNvPr id="9" name="テキスト ボックス 8">
              <a:extLst>
                <a:ext uri="{FF2B5EF4-FFF2-40B4-BE49-F238E27FC236}">
                  <a16:creationId xmlns="" xmlns:a16="http://schemas.microsoft.com/office/drawing/2014/main" id="{D57B52F4-59C0-4D1A-AF47-88DF00663391}"/>
                </a:ext>
              </a:extLst>
            </p:cNvPr>
            <p:cNvSpPr txBox="1"/>
            <p:nvPr/>
          </p:nvSpPr>
          <p:spPr>
            <a:xfrm>
              <a:off x="3110703" y="3718734"/>
              <a:ext cx="646331" cy="517770"/>
            </a:xfrm>
            <a:prstGeom prst="rect">
              <a:avLst/>
            </a:prstGeom>
            <a:noFill/>
          </p:spPr>
          <p:txBody>
            <a:bodyPr wrap="none" rtlCol="0">
              <a:spAutoFit/>
            </a:bodyPr>
            <a:lstStyle/>
            <a:p>
              <a:pPr algn="ctr">
                <a:lnSpc>
                  <a:spcPct val="120000"/>
                </a:lnSpc>
              </a:pPr>
              <a:r>
                <a:rPr kumimoji="1" lang="ja-JP" altLang="en-US" sz="1200" dirty="0">
                  <a:latin typeface="Meiryo UI" panose="020B0604030504040204" pitchFamily="50" charset="-128"/>
                  <a:ea typeface="Meiryo UI" panose="020B0604030504040204" pitchFamily="50" charset="-128"/>
                </a:rPr>
                <a:t>正常圧</a:t>
              </a:r>
              <a:endParaRPr kumimoji="1" lang="en-US" altLang="ja-JP" sz="1200" dirty="0">
                <a:latin typeface="Meiryo UI" panose="020B0604030504040204" pitchFamily="50" charset="-128"/>
                <a:ea typeface="Meiryo UI" panose="020B0604030504040204" pitchFamily="50" charset="-128"/>
              </a:endParaRPr>
            </a:p>
            <a:p>
              <a:pPr algn="ctr">
                <a:lnSpc>
                  <a:spcPct val="120000"/>
                </a:lnSpc>
              </a:pPr>
              <a:r>
                <a:rPr kumimoji="1" lang="ja-JP" altLang="en-US" sz="1200" dirty="0">
                  <a:latin typeface="Meiryo UI" panose="020B0604030504040204" pitchFamily="50" charset="-128"/>
                  <a:ea typeface="Meiryo UI" panose="020B0604030504040204" pitchFamily="50" charset="-128"/>
                </a:rPr>
                <a:t>水頭症</a:t>
              </a:r>
              <a:endParaRPr kumimoji="1" lang="en-US" altLang="ja-JP" sz="1200"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 xmlns:a16="http://schemas.microsoft.com/office/drawing/2014/main" id="{0CBC129D-BB62-412D-AE3D-843B137B1BB8}"/>
                </a:ext>
              </a:extLst>
            </p:cNvPr>
            <p:cNvSpPr txBox="1"/>
            <p:nvPr/>
          </p:nvSpPr>
          <p:spPr>
            <a:xfrm>
              <a:off x="2119970" y="3718734"/>
              <a:ext cx="954107" cy="517770"/>
            </a:xfrm>
            <a:prstGeom prst="rect">
              <a:avLst/>
            </a:prstGeom>
            <a:noFill/>
          </p:spPr>
          <p:txBody>
            <a:bodyPr wrap="none" rtlCol="0">
              <a:spAutoFit/>
            </a:bodyPr>
            <a:lstStyle/>
            <a:p>
              <a:pPr algn="ctr">
                <a:lnSpc>
                  <a:spcPct val="120000"/>
                </a:lnSpc>
              </a:pPr>
              <a:r>
                <a:rPr kumimoji="1" lang="ja-JP" altLang="en-US" sz="1200" dirty="0">
                  <a:latin typeface="Meiryo UI" panose="020B0604030504040204" pitchFamily="50" charset="-128"/>
                  <a:ea typeface="Meiryo UI" panose="020B0604030504040204" pitchFamily="50" charset="-128"/>
                </a:rPr>
                <a:t>他の</a:t>
              </a:r>
              <a:endParaRPr kumimoji="1" lang="en-US" altLang="ja-JP" sz="1200" dirty="0">
                <a:latin typeface="Meiryo UI" panose="020B0604030504040204" pitchFamily="50" charset="-128"/>
                <a:ea typeface="Meiryo UI" panose="020B0604030504040204" pitchFamily="50" charset="-128"/>
              </a:endParaRPr>
            </a:p>
            <a:p>
              <a:pPr algn="ctr">
                <a:lnSpc>
                  <a:spcPct val="120000"/>
                </a:lnSpc>
              </a:pPr>
              <a:r>
                <a:rPr kumimoji="1" lang="ja-JP" altLang="en-US" sz="1200" dirty="0">
                  <a:latin typeface="Meiryo UI" panose="020B0604030504040204" pitchFamily="50" charset="-128"/>
                  <a:ea typeface="Meiryo UI" panose="020B0604030504040204" pitchFamily="50" charset="-128"/>
                </a:rPr>
                <a:t>脳神経疾患</a:t>
              </a:r>
              <a:endParaRPr kumimoji="1" lang="en-US" altLang="ja-JP" sz="1200" dirty="0">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 xmlns:a16="http://schemas.microsoft.com/office/drawing/2014/main" id="{2104B899-EFD4-4B5E-9802-765FE09766F9}"/>
                </a:ext>
              </a:extLst>
            </p:cNvPr>
            <p:cNvSpPr txBox="1"/>
            <p:nvPr/>
          </p:nvSpPr>
          <p:spPr>
            <a:xfrm>
              <a:off x="1393339" y="3756834"/>
              <a:ext cx="800219" cy="535531"/>
            </a:xfrm>
            <a:prstGeom prst="rect">
              <a:avLst/>
            </a:prstGeom>
            <a:noFill/>
          </p:spPr>
          <p:txBody>
            <a:bodyPr wrap="none" rtlCol="0">
              <a:spAutoFit/>
            </a:bodyPr>
            <a:lstStyle/>
            <a:p>
              <a:pPr algn="ctr">
                <a:lnSpc>
                  <a:spcPct val="120000"/>
                </a:lnSpc>
              </a:pPr>
              <a:r>
                <a:rPr kumimoji="1" lang="ja-JP" altLang="en-US" sz="1200" dirty="0" smtClean="0">
                  <a:latin typeface="Meiryo UI" panose="020B0604030504040204" pitchFamily="50" charset="-128"/>
                  <a:ea typeface="Meiryo UI" panose="020B0604030504040204" pitchFamily="50" charset="-128"/>
                </a:rPr>
                <a:t>神経精神</a:t>
              </a:r>
              <a:endParaRPr kumimoji="1" lang="en-US" altLang="ja-JP" sz="1200" dirty="0">
                <a:latin typeface="Meiryo UI" panose="020B0604030504040204" pitchFamily="50" charset="-128"/>
                <a:ea typeface="Meiryo UI" panose="020B0604030504040204" pitchFamily="50" charset="-128"/>
              </a:endParaRPr>
            </a:p>
            <a:p>
              <a:pPr algn="ctr">
                <a:lnSpc>
                  <a:spcPct val="120000"/>
                </a:lnSpc>
              </a:pPr>
              <a:r>
                <a:rPr kumimoji="1" lang="ja-JP" altLang="en-US" sz="1200" dirty="0">
                  <a:latin typeface="Meiryo UI" panose="020B0604030504040204" pitchFamily="50" charset="-128"/>
                  <a:ea typeface="Meiryo UI" panose="020B0604030504040204" pitchFamily="50" charset="-128"/>
                </a:rPr>
                <a:t>ループス</a:t>
              </a:r>
              <a:endParaRPr kumimoji="1" lang="en-US" altLang="ja-JP" sz="1200" dirty="0">
                <a:latin typeface="Meiryo UI" panose="020B0604030504040204" pitchFamily="50" charset="-128"/>
                <a:ea typeface="Meiryo UI" panose="020B0604030504040204" pitchFamily="50" charset="-128"/>
              </a:endParaRPr>
            </a:p>
          </p:txBody>
        </p:sp>
      </p:grpSp>
      <p:sp>
        <p:nvSpPr>
          <p:cNvPr id="13" name="テキスト ボックス 12">
            <a:extLst>
              <a:ext uri="{FF2B5EF4-FFF2-40B4-BE49-F238E27FC236}">
                <a16:creationId xmlns="" xmlns:a16="http://schemas.microsoft.com/office/drawing/2014/main" id="{50A424BF-81C5-47F4-A74F-75806E8F6422}"/>
              </a:ext>
            </a:extLst>
          </p:cNvPr>
          <p:cNvSpPr txBox="1"/>
          <p:nvPr/>
        </p:nvSpPr>
        <p:spPr>
          <a:xfrm>
            <a:off x="2991376" y="1870884"/>
            <a:ext cx="756937" cy="580415"/>
          </a:xfrm>
          <a:prstGeom prst="rect">
            <a:avLst/>
          </a:prstGeom>
          <a:noFill/>
        </p:spPr>
        <p:txBody>
          <a:bodyPr wrap="none" rtlCol="0">
            <a:spAutoFit/>
          </a:bodyPr>
          <a:lstStyle/>
          <a:p>
            <a:pPr algn="ctr">
              <a:lnSpc>
                <a:spcPct val="120000"/>
              </a:lnSpc>
            </a:pPr>
            <a:r>
              <a:rPr kumimoji="1" lang="en-US" altLang="ja-JP" sz="1400" dirty="0">
                <a:solidFill>
                  <a:srgbClr val="FF0000"/>
                </a:solidFill>
                <a:latin typeface="Meiryo UI" panose="020B0604030504040204" pitchFamily="50" charset="-128"/>
                <a:ea typeface="Meiryo UI" panose="020B0604030504040204" pitchFamily="50" charset="-128"/>
              </a:rPr>
              <a:t>NPSLE</a:t>
            </a:r>
          </a:p>
          <a:p>
            <a:pPr algn="ctr">
              <a:lnSpc>
                <a:spcPct val="120000"/>
              </a:lnSpc>
            </a:pPr>
            <a:r>
              <a:rPr kumimoji="1" lang="ja-JP" altLang="en-US" sz="1400" dirty="0">
                <a:solidFill>
                  <a:srgbClr val="FF0000"/>
                </a:solidFill>
                <a:latin typeface="Meiryo UI" panose="020B0604030504040204" pitchFamily="50" charset="-128"/>
                <a:ea typeface="Meiryo UI" panose="020B0604030504040204" pitchFamily="50" charset="-128"/>
              </a:rPr>
              <a:t>より低い</a:t>
            </a:r>
            <a:endParaRPr kumimoji="1" lang="en-US" altLang="ja-JP" sz="1400" dirty="0">
              <a:solidFill>
                <a:srgbClr val="FF0000"/>
              </a:solidFill>
              <a:latin typeface="Meiryo UI" panose="020B0604030504040204" pitchFamily="50" charset="-128"/>
              <a:ea typeface="Meiryo UI" panose="020B0604030504040204" pitchFamily="50" charset="-128"/>
            </a:endParaRPr>
          </a:p>
        </p:txBody>
      </p:sp>
      <p:cxnSp>
        <p:nvCxnSpPr>
          <p:cNvPr id="14" name="直線矢印コネクタ 13">
            <a:extLst>
              <a:ext uri="{FF2B5EF4-FFF2-40B4-BE49-F238E27FC236}">
                <a16:creationId xmlns="" xmlns:a16="http://schemas.microsoft.com/office/drawing/2014/main" id="{D364A28E-14BE-4B9B-9B8C-27A2B4816565}"/>
              </a:ext>
            </a:extLst>
          </p:cNvPr>
          <p:cNvCxnSpPr>
            <a:cxnSpLocks/>
          </p:cNvCxnSpPr>
          <p:nvPr/>
        </p:nvCxnSpPr>
        <p:spPr>
          <a:xfrm flipH="1">
            <a:off x="2656562" y="2159000"/>
            <a:ext cx="388258" cy="493616"/>
          </a:xfrm>
          <a:prstGeom prst="straightConnector1">
            <a:avLst/>
          </a:prstGeom>
          <a:ln w="38100" cap="rnd">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 xmlns:a16="http://schemas.microsoft.com/office/drawing/2014/main" id="{3654BC3B-9E8E-4BC9-B7CF-722FB7B7A2FB}"/>
              </a:ext>
            </a:extLst>
          </p:cNvPr>
          <p:cNvSpPr txBox="1"/>
          <p:nvPr/>
        </p:nvSpPr>
        <p:spPr>
          <a:xfrm>
            <a:off x="1931778" y="941848"/>
            <a:ext cx="1250663" cy="387414"/>
          </a:xfrm>
          <a:prstGeom prst="rect">
            <a:avLst/>
          </a:prstGeom>
          <a:noFill/>
        </p:spPr>
        <p:txBody>
          <a:bodyPr wrap="none" rtlCol="0">
            <a:spAutoFit/>
          </a:bodyPr>
          <a:lstStyle/>
          <a:p>
            <a:pPr algn="ctr">
              <a:lnSpc>
                <a:spcPct val="120000"/>
              </a:lnSpc>
            </a:pPr>
            <a:r>
              <a:rPr lang="ja-JP" altLang="en-US" dirty="0">
                <a:latin typeface="Meiryo UI" panose="020B0604030504040204" pitchFamily="50" charset="-128"/>
                <a:ea typeface="Meiryo UI" panose="020B0604030504040204" pitchFamily="50" charset="-128"/>
              </a:rPr>
              <a:t>予想（</a:t>
            </a:r>
            <a:r>
              <a:rPr lang="en-US" altLang="ja-JP" dirty="0">
                <a:latin typeface="Meiryo UI" panose="020B0604030504040204" pitchFamily="50" charset="-128"/>
                <a:ea typeface="Meiryo UI" panose="020B0604030504040204" pitchFamily="50" charset="-128"/>
              </a:rPr>
              <a:t>1</a:t>
            </a:r>
            <a:r>
              <a:rPr lang="ja-JP" altLang="en-US" dirty="0">
                <a:latin typeface="Meiryo UI" panose="020B0604030504040204" pitchFamily="50" charset="-128"/>
                <a:ea typeface="Meiryo UI" panose="020B0604030504040204" pitchFamily="50" charset="-128"/>
              </a:rPr>
              <a:t>）</a:t>
            </a:r>
            <a:endParaRPr lang="en-US" altLang="ja-JP" dirty="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 xmlns:a16="http://schemas.microsoft.com/office/drawing/2014/main" id="{920FBBA4-89A9-49C2-9BBB-2AA902BB2CF6}"/>
              </a:ext>
            </a:extLst>
          </p:cNvPr>
          <p:cNvSpPr txBox="1"/>
          <p:nvPr/>
        </p:nvSpPr>
        <p:spPr>
          <a:xfrm>
            <a:off x="4996645" y="4499282"/>
            <a:ext cx="3368230" cy="978729"/>
          </a:xfrm>
          <a:prstGeom prst="rect">
            <a:avLst/>
          </a:prstGeom>
          <a:noFill/>
        </p:spPr>
        <p:txBody>
          <a:bodyPr wrap="none" rtlCol="0">
            <a:spAutoFit/>
          </a:bodyPr>
          <a:lstStyle/>
          <a:p>
            <a:pPr algn="ctr">
              <a:lnSpc>
                <a:spcPct val="120000"/>
              </a:lnSpc>
            </a:pPr>
            <a:r>
              <a:rPr lang="ja-JP" altLang="en-US" sz="1600" dirty="0">
                <a:latin typeface="Meiryo UI" panose="020B0604030504040204" pitchFamily="50" charset="-128"/>
                <a:ea typeface="Meiryo UI" panose="020B0604030504040204" pitchFamily="50" charset="-128"/>
              </a:rPr>
              <a:t>「オステオポンチン</a:t>
            </a:r>
            <a:r>
              <a:rPr lang="ja-JP" altLang="en-US" sz="1600" dirty="0" smtClean="0">
                <a:latin typeface="Meiryo UI" panose="020B0604030504040204" pitchFamily="50" charset="-128"/>
                <a:ea typeface="Meiryo UI" panose="020B0604030504040204" pitchFamily="50" charset="-128"/>
              </a:rPr>
              <a:t>は神経精神ループス</a:t>
            </a:r>
            <a:r>
              <a:rPr lang="ja-JP" altLang="en-US" sz="1600" dirty="0">
                <a:latin typeface="Meiryo UI" panose="020B0604030504040204" pitchFamily="50" charset="-128"/>
                <a:ea typeface="Meiryo UI" panose="020B0604030504040204" pitchFamily="50" charset="-128"/>
              </a:rPr>
              <a:t>で</a:t>
            </a:r>
            <a:endParaRPr lang="en-US" altLang="ja-JP" sz="1600" dirty="0">
              <a:latin typeface="Meiryo UI" panose="020B0604030504040204" pitchFamily="50" charset="-128"/>
              <a:ea typeface="Meiryo UI" panose="020B0604030504040204" pitchFamily="50" charset="-128"/>
            </a:endParaRPr>
          </a:p>
          <a:p>
            <a:pPr algn="ctr">
              <a:lnSpc>
                <a:spcPct val="120000"/>
              </a:lnSpc>
            </a:pPr>
            <a:r>
              <a:rPr lang="ja-JP" altLang="en-US" sz="1600" dirty="0">
                <a:latin typeface="Meiryo UI" panose="020B0604030504040204" pitchFamily="50" charset="-128"/>
                <a:ea typeface="Meiryo UI" panose="020B0604030504040204" pitchFamily="50" charset="-128"/>
              </a:rPr>
              <a:t>上昇するが、他の疾患との差はない」</a:t>
            </a:r>
            <a:endParaRPr lang="en-US" altLang="ja-JP" sz="1600" dirty="0">
              <a:latin typeface="Meiryo UI" panose="020B0604030504040204" pitchFamily="50" charset="-128"/>
              <a:ea typeface="Meiryo UI" panose="020B0604030504040204" pitchFamily="50" charset="-128"/>
            </a:endParaRPr>
          </a:p>
          <a:p>
            <a:pPr algn="ctr">
              <a:lnSpc>
                <a:spcPct val="120000"/>
              </a:lnSpc>
            </a:pPr>
            <a:r>
              <a:rPr lang="ja-JP" altLang="en-US" sz="1600" dirty="0">
                <a:latin typeface="Meiryo UI" panose="020B0604030504040204" pitchFamily="50" charset="-128"/>
                <a:ea typeface="Meiryo UI" panose="020B0604030504040204" pitchFamily="50" charset="-128"/>
              </a:rPr>
              <a:t>と解釈</a:t>
            </a:r>
            <a:endParaRPr lang="en-US" altLang="ja-JP" sz="1600" dirty="0">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 xmlns:a16="http://schemas.microsoft.com/office/drawing/2014/main" id="{FE01AC3B-628F-4C67-9918-9CA67BD1E086}"/>
              </a:ext>
            </a:extLst>
          </p:cNvPr>
          <p:cNvSpPr txBox="1"/>
          <p:nvPr/>
        </p:nvSpPr>
        <p:spPr>
          <a:xfrm>
            <a:off x="5108175" y="1424543"/>
            <a:ext cx="2920991" cy="321883"/>
          </a:xfrm>
          <a:prstGeom prst="rect">
            <a:avLst/>
          </a:prstGeom>
          <a:noFill/>
        </p:spPr>
        <p:txBody>
          <a:bodyPr wrap="none" rtlCol="0">
            <a:spAutoFit/>
          </a:bodyPr>
          <a:lstStyle/>
          <a:p>
            <a:pPr algn="ctr">
              <a:lnSpc>
                <a:spcPct val="120000"/>
              </a:lnSpc>
            </a:pPr>
            <a:r>
              <a:rPr kumimoji="1" lang="ja-JP" altLang="en-US" sz="1400" dirty="0">
                <a:latin typeface="Meiryo UI" panose="020B0604030504040204" pitchFamily="50" charset="-128"/>
                <a:ea typeface="Meiryo UI" panose="020B0604030504040204" pitchFamily="50" charset="-128"/>
              </a:rPr>
              <a:t>脳せきずい液中のオステオポンチン濃度</a:t>
            </a:r>
            <a:endParaRPr kumimoji="1" lang="en-US" altLang="ja-JP" sz="1400" dirty="0">
              <a:latin typeface="Meiryo UI" panose="020B0604030504040204" pitchFamily="50" charset="-128"/>
              <a:ea typeface="Meiryo UI" panose="020B0604030504040204" pitchFamily="50" charset="-128"/>
            </a:endParaRPr>
          </a:p>
        </p:txBody>
      </p:sp>
      <p:grpSp>
        <p:nvGrpSpPr>
          <p:cNvPr id="22" name="グループ化 21">
            <a:extLst>
              <a:ext uri="{FF2B5EF4-FFF2-40B4-BE49-F238E27FC236}">
                <a16:creationId xmlns="" xmlns:a16="http://schemas.microsoft.com/office/drawing/2014/main" id="{216D4263-41A1-4F8C-96AB-1B879D09DAAC}"/>
              </a:ext>
            </a:extLst>
          </p:cNvPr>
          <p:cNvGrpSpPr/>
          <p:nvPr/>
        </p:nvGrpSpPr>
        <p:grpSpPr>
          <a:xfrm>
            <a:off x="5465891" y="1822901"/>
            <a:ext cx="2424225" cy="2469464"/>
            <a:chOff x="1342242" y="1822901"/>
            <a:chExt cx="2424225" cy="2469464"/>
          </a:xfrm>
        </p:grpSpPr>
        <p:sp>
          <p:nvSpPr>
            <p:cNvPr id="23" name="正方形/長方形 22">
              <a:extLst>
                <a:ext uri="{FF2B5EF4-FFF2-40B4-BE49-F238E27FC236}">
                  <a16:creationId xmlns="" xmlns:a16="http://schemas.microsoft.com/office/drawing/2014/main" id="{F4D5279F-0F63-42AB-BA0A-DC4DBF5B410E}"/>
                </a:ext>
              </a:extLst>
            </p:cNvPr>
            <p:cNvSpPr/>
            <p:nvPr/>
          </p:nvSpPr>
          <p:spPr>
            <a:xfrm>
              <a:off x="1609720" y="2102757"/>
              <a:ext cx="311020" cy="1573763"/>
            </a:xfrm>
            <a:prstGeom prst="rect">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5" name="正方形/長方形 24">
              <a:extLst>
                <a:ext uri="{FF2B5EF4-FFF2-40B4-BE49-F238E27FC236}">
                  <a16:creationId xmlns="" xmlns:a16="http://schemas.microsoft.com/office/drawing/2014/main" id="{7FB7896A-CD3F-4A35-99DD-C23B1981AA5D}"/>
                </a:ext>
              </a:extLst>
            </p:cNvPr>
            <p:cNvSpPr/>
            <p:nvPr/>
          </p:nvSpPr>
          <p:spPr>
            <a:xfrm>
              <a:off x="3240351" y="3505200"/>
              <a:ext cx="311020" cy="171320"/>
            </a:xfrm>
            <a:prstGeom prst="rect">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cxnSp>
          <p:nvCxnSpPr>
            <p:cNvPr id="26" name="直線コネクタ 25">
              <a:extLst>
                <a:ext uri="{FF2B5EF4-FFF2-40B4-BE49-F238E27FC236}">
                  <a16:creationId xmlns="" xmlns:a16="http://schemas.microsoft.com/office/drawing/2014/main" id="{B95BB1CD-12F3-45D0-A487-4E8C0EDE4256}"/>
                </a:ext>
              </a:extLst>
            </p:cNvPr>
            <p:cNvCxnSpPr>
              <a:cxnSpLocks/>
            </p:cNvCxnSpPr>
            <p:nvPr/>
          </p:nvCxnSpPr>
          <p:spPr>
            <a:xfrm flipH="1">
              <a:off x="1342242" y="3676520"/>
              <a:ext cx="2424225" cy="0"/>
            </a:xfrm>
            <a:prstGeom prst="line">
              <a:avLst/>
            </a:prstGeom>
            <a:ln w="28575" cap="rnd"/>
          </p:spPr>
          <p:style>
            <a:lnRef idx="1">
              <a:schemeClr val="dk1"/>
            </a:lnRef>
            <a:fillRef idx="0">
              <a:schemeClr val="dk1"/>
            </a:fillRef>
            <a:effectRef idx="0">
              <a:schemeClr val="dk1"/>
            </a:effectRef>
            <a:fontRef idx="minor">
              <a:schemeClr val="tx1"/>
            </a:fontRef>
          </p:style>
        </p:cxnSp>
        <p:cxnSp>
          <p:nvCxnSpPr>
            <p:cNvPr id="27" name="直線コネクタ 26">
              <a:extLst>
                <a:ext uri="{FF2B5EF4-FFF2-40B4-BE49-F238E27FC236}">
                  <a16:creationId xmlns="" xmlns:a16="http://schemas.microsoft.com/office/drawing/2014/main" id="{1BDB0AFB-59D5-4BFA-88B6-C342939099C0}"/>
                </a:ext>
              </a:extLst>
            </p:cNvPr>
            <p:cNvCxnSpPr>
              <a:cxnSpLocks/>
            </p:cNvCxnSpPr>
            <p:nvPr/>
          </p:nvCxnSpPr>
          <p:spPr>
            <a:xfrm flipV="1">
              <a:off x="1342242" y="1822901"/>
              <a:ext cx="0" cy="1855337"/>
            </a:xfrm>
            <a:prstGeom prst="line">
              <a:avLst/>
            </a:prstGeom>
            <a:ln w="28575" cap="rnd"/>
          </p:spPr>
          <p:style>
            <a:lnRef idx="1">
              <a:schemeClr val="dk1"/>
            </a:lnRef>
            <a:fillRef idx="0">
              <a:schemeClr val="dk1"/>
            </a:fillRef>
            <a:effectRef idx="0">
              <a:schemeClr val="dk1"/>
            </a:effectRef>
            <a:fontRef idx="minor">
              <a:schemeClr val="tx1"/>
            </a:fontRef>
          </p:style>
        </p:cxnSp>
        <p:sp>
          <p:nvSpPr>
            <p:cNvPr id="28" name="テキスト ボックス 27">
              <a:extLst>
                <a:ext uri="{FF2B5EF4-FFF2-40B4-BE49-F238E27FC236}">
                  <a16:creationId xmlns="" xmlns:a16="http://schemas.microsoft.com/office/drawing/2014/main" id="{4F5A427A-43AB-4F2A-AC08-280A06642F21}"/>
                </a:ext>
              </a:extLst>
            </p:cNvPr>
            <p:cNvSpPr txBox="1"/>
            <p:nvPr/>
          </p:nvSpPr>
          <p:spPr>
            <a:xfrm>
              <a:off x="3110703" y="3718734"/>
              <a:ext cx="646331" cy="517770"/>
            </a:xfrm>
            <a:prstGeom prst="rect">
              <a:avLst/>
            </a:prstGeom>
            <a:noFill/>
          </p:spPr>
          <p:txBody>
            <a:bodyPr wrap="none" rtlCol="0">
              <a:spAutoFit/>
            </a:bodyPr>
            <a:lstStyle/>
            <a:p>
              <a:pPr algn="ctr">
                <a:lnSpc>
                  <a:spcPct val="120000"/>
                </a:lnSpc>
              </a:pPr>
              <a:r>
                <a:rPr kumimoji="1" lang="ja-JP" altLang="en-US" sz="1200" dirty="0">
                  <a:latin typeface="Meiryo UI" panose="020B0604030504040204" pitchFamily="50" charset="-128"/>
                  <a:ea typeface="Meiryo UI" panose="020B0604030504040204" pitchFamily="50" charset="-128"/>
                </a:rPr>
                <a:t>正常圧</a:t>
              </a:r>
              <a:endParaRPr kumimoji="1" lang="en-US" altLang="ja-JP" sz="1200" dirty="0">
                <a:latin typeface="Meiryo UI" panose="020B0604030504040204" pitchFamily="50" charset="-128"/>
                <a:ea typeface="Meiryo UI" panose="020B0604030504040204" pitchFamily="50" charset="-128"/>
              </a:endParaRPr>
            </a:p>
            <a:p>
              <a:pPr algn="ctr">
                <a:lnSpc>
                  <a:spcPct val="120000"/>
                </a:lnSpc>
              </a:pPr>
              <a:r>
                <a:rPr kumimoji="1" lang="ja-JP" altLang="en-US" sz="1200" dirty="0">
                  <a:latin typeface="Meiryo UI" panose="020B0604030504040204" pitchFamily="50" charset="-128"/>
                  <a:ea typeface="Meiryo UI" panose="020B0604030504040204" pitchFamily="50" charset="-128"/>
                </a:rPr>
                <a:t>水頭症</a:t>
              </a:r>
              <a:endParaRPr kumimoji="1" lang="en-US" altLang="ja-JP" sz="1200" dirty="0">
                <a:latin typeface="Meiryo UI" panose="020B0604030504040204" pitchFamily="50" charset="-128"/>
                <a:ea typeface="Meiryo UI" panose="020B0604030504040204" pitchFamily="50" charset="-128"/>
              </a:endParaRPr>
            </a:p>
          </p:txBody>
        </p:sp>
        <p:sp>
          <p:nvSpPr>
            <p:cNvPr id="29" name="テキスト ボックス 28">
              <a:extLst>
                <a:ext uri="{FF2B5EF4-FFF2-40B4-BE49-F238E27FC236}">
                  <a16:creationId xmlns="" xmlns:a16="http://schemas.microsoft.com/office/drawing/2014/main" id="{5E5968DC-F799-4F92-947F-FCF4B5EFAC5E}"/>
                </a:ext>
              </a:extLst>
            </p:cNvPr>
            <p:cNvSpPr txBox="1"/>
            <p:nvPr/>
          </p:nvSpPr>
          <p:spPr>
            <a:xfrm>
              <a:off x="2119970" y="3718734"/>
              <a:ext cx="954107" cy="517770"/>
            </a:xfrm>
            <a:prstGeom prst="rect">
              <a:avLst/>
            </a:prstGeom>
            <a:noFill/>
          </p:spPr>
          <p:txBody>
            <a:bodyPr wrap="none" rtlCol="0">
              <a:spAutoFit/>
            </a:bodyPr>
            <a:lstStyle/>
            <a:p>
              <a:pPr algn="ctr">
                <a:lnSpc>
                  <a:spcPct val="120000"/>
                </a:lnSpc>
              </a:pPr>
              <a:r>
                <a:rPr kumimoji="1" lang="ja-JP" altLang="en-US" sz="1200" dirty="0">
                  <a:latin typeface="Meiryo UI" panose="020B0604030504040204" pitchFamily="50" charset="-128"/>
                  <a:ea typeface="Meiryo UI" panose="020B0604030504040204" pitchFamily="50" charset="-128"/>
                </a:rPr>
                <a:t>他の</a:t>
              </a:r>
              <a:endParaRPr kumimoji="1" lang="en-US" altLang="ja-JP" sz="1200" dirty="0">
                <a:latin typeface="Meiryo UI" panose="020B0604030504040204" pitchFamily="50" charset="-128"/>
                <a:ea typeface="Meiryo UI" panose="020B0604030504040204" pitchFamily="50" charset="-128"/>
              </a:endParaRPr>
            </a:p>
            <a:p>
              <a:pPr algn="ctr">
                <a:lnSpc>
                  <a:spcPct val="120000"/>
                </a:lnSpc>
              </a:pPr>
              <a:r>
                <a:rPr kumimoji="1" lang="ja-JP" altLang="en-US" sz="1200" dirty="0">
                  <a:latin typeface="Meiryo UI" panose="020B0604030504040204" pitchFamily="50" charset="-128"/>
                  <a:ea typeface="Meiryo UI" panose="020B0604030504040204" pitchFamily="50" charset="-128"/>
                </a:rPr>
                <a:t>脳神経疾患</a:t>
              </a:r>
              <a:endParaRPr kumimoji="1" lang="en-US" altLang="ja-JP" sz="1200" dirty="0">
                <a:latin typeface="Meiryo UI" panose="020B0604030504040204" pitchFamily="50" charset="-128"/>
                <a:ea typeface="Meiryo UI" panose="020B0604030504040204" pitchFamily="50" charset="-128"/>
              </a:endParaRPr>
            </a:p>
          </p:txBody>
        </p:sp>
        <p:sp>
          <p:nvSpPr>
            <p:cNvPr id="30" name="テキスト ボックス 29">
              <a:extLst>
                <a:ext uri="{FF2B5EF4-FFF2-40B4-BE49-F238E27FC236}">
                  <a16:creationId xmlns="" xmlns:a16="http://schemas.microsoft.com/office/drawing/2014/main" id="{373DA684-A00F-4FE3-897E-9751F3714FD7}"/>
                </a:ext>
              </a:extLst>
            </p:cNvPr>
            <p:cNvSpPr txBox="1"/>
            <p:nvPr/>
          </p:nvSpPr>
          <p:spPr>
            <a:xfrm>
              <a:off x="1393339" y="3756834"/>
              <a:ext cx="800219" cy="535531"/>
            </a:xfrm>
            <a:prstGeom prst="rect">
              <a:avLst/>
            </a:prstGeom>
            <a:noFill/>
          </p:spPr>
          <p:txBody>
            <a:bodyPr wrap="none" rtlCol="0">
              <a:spAutoFit/>
            </a:bodyPr>
            <a:lstStyle/>
            <a:p>
              <a:pPr algn="ctr">
                <a:lnSpc>
                  <a:spcPct val="120000"/>
                </a:lnSpc>
              </a:pPr>
              <a:r>
                <a:rPr kumimoji="1" lang="ja-JP" altLang="en-US" sz="1200" dirty="0" smtClean="0">
                  <a:latin typeface="Meiryo UI" panose="020B0604030504040204" pitchFamily="50" charset="-128"/>
                  <a:ea typeface="Meiryo UI" panose="020B0604030504040204" pitchFamily="50" charset="-128"/>
                </a:rPr>
                <a:t>神経精神</a:t>
              </a:r>
              <a:endParaRPr kumimoji="1" lang="en-US" altLang="ja-JP" sz="1200" dirty="0">
                <a:latin typeface="Meiryo UI" panose="020B0604030504040204" pitchFamily="50" charset="-128"/>
                <a:ea typeface="Meiryo UI" panose="020B0604030504040204" pitchFamily="50" charset="-128"/>
              </a:endParaRPr>
            </a:p>
            <a:p>
              <a:pPr algn="ctr">
                <a:lnSpc>
                  <a:spcPct val="120000"/>
                </a:lnSpc>
              </a:pPr>
              <a:r>
                <a:rPr kumimoji="1" lang="ja-JP" altLang="en-US" sz="1200" dirty="0">
                  <a:latin typeface="Meiryo UI" panose="020B0604030504040204" pitchFamily="50" charset="-128"/>
                  <a:ea typeface="Meiryo UI" panose="020B0604030504040204" pitchFamily="50" charset="-128"/>
                </a:rPr>
                <a:t>ループス</a:t>
              </a:r>
              <a:endParaRPr kumimoji="1" lang="en-US" altLang="ja-JP" sz="1200" dirty="0">
                <a:latin typeface="Meiryo UI" panose="020B0604030504040204" pitchFamily="50" charset="-128"/>
                <a:ea typeface="Meiryo UI" panose="020B0604030504040204" pitchFamily="50" charset="-128"/>
              </a:endParaRPr>
            </a:p>
          </p:txBody>
        </p:sp>
      </p:grpSp>
      <p:sp>
        <p:nvSpPr>
          <p:cNvPr id="33" name="テキスト ボックス 32">
            <a:extLst>
              <a:ext uri="{FF2B5EF4-FFF2-40B4-BE49-F238E27FC236}">
                <a16:creationId xmlns="" xmlns:a16="http://schemas.microsoft.com/office/drawing/2014/main" id="{B783741C-036D-4D0E-9607-34D2BFE3C3FF}"/>
              </a:ext>
            </a:extLst>
          </p:cNvPr>
          <p:cNvSpPr txBox="1"/>
          <p:nvPr/>
        </p:nvSpPr>
        <p:spPr>
          <a:xfrm>
            <a:off x="6055428" y="941848"/>
            <a:ext cx="1250663" cy="387414"/>
          </a:xfrm>
          <a:prstGeom prst="rect">
            <a:avLst/>
          </a:prstGeom>
          <a:noFill/>
        </p:spPr>
        <p:txBody>
          <a:bodyPr wrap="none" rtlCol="0">
            <a:spAutoFit/>
          </a:bodyPr>
          <a:lstStyle/>
          <a:p>
            <a:pPr algn="ctr">
              <a:lnSpc>
                <a:spcPct val="120000"/>
              </a:lnSpc>
            </a:pPr>
            <a:r>
              <a:rPr lang="ja-JP" altLang="en-US" dirty="0">
                <a:latin typeface="Meiryo UI" panose="020B0604030504040204" pitchFamily="50" charset="-128"/>
                <a:ea typeface="Meiryo UI" panose="020B0604030504040204" pitchFamily="50" charset="-128"/>
              </a:rPr>
              <a:t>予想（</a:t>
            </a:r>
            <a:r>
              <a:rPr lang="en-US" altLang="ja-JP" dirty="0">
                <a:latin typeface="Meiryo UI" panose="020B0604030504040204" pitchFamily="50" charset="-128"/>
                <a:ea typeface="Meiryo UI" panose="020B0604030504040204" pitchFamily="50" charset="-128"/>
              </a:rPr>
              <a:t>2</a:t>
            </a:r>
            <a:r>
              <a:rPr lang="ja-JP" altLang="en-US" dirty="0">
                <a:latin typeface="Meiryo UI" panose="020B0604030504040204" pitchFamily="50" charset="-128"/>
                <a:ea typeface="Meiryo UI" panose="020B0604030504040204" pitchFamily="50" charset="-128"/>
              </a:rPr>
              <a:t>）</a:t>
            </a:r>
            <a:endParaRPr lang="en-US" altLang="ja-JP" dirty="0">
              <a:latin typeface="Meiryo UI" panose="020B0604030504040204" pitchFamily="50" charset="-128"/>
              <a:ea typeface="Meiryo UI" panose="020B0604030504040204" pitchFamily="50" charset="-128"/>
            </a:endParaRPr>
          </a:p>
        </p:txBody>
      </p:sp>
      <p:sp>
        <p:nvSpPr>
          <p:cNvPr id="39" name="テキスト ボックス 38">
            <a:extLst>
              <a:ext uri="{FF2B5EF4-FFF2-40B4-BE49-F238E27FC236}">
                <a16:creationId xmlns="" xmlns:a16="http://schemas.microsoft.com/office/drawing/2014/main" id="{B19ACA62-916A-49A8-81BF-A44D846BECF0}"/>
              </a:ext>
            </a:extLst>
          </p:cNvPr>
          <p:cNvSpPr txBox="1"/>
          <p:nvPr/>
        </p:nvSpPr>
        <p:spPr>
          <a:xfrm>
            <a:off x="2435037" y="6063991"/>
            <a:ext cx="4273926" cy="387414"/>
          </a:xfrm>
          <a:prstGeom prst="rect">
            <a:avLst/>
          </a:prstGeom>
          <a:noFill/>
        </p:spPr>
        <p:txBody>
          <a:bodyPr wrap="none" rtlCol="0">
            <a:spAutoFit/>
          </a:bodyPr>
          <a:lstStyle/>
          <a:p>
            <a:pPr algn="ctr">
              <a:lnSpc>
                <a:spcPct val="120000"/>
              </a:lnSpc>
            </a:pPr>
            <a:r>
              <a:rPr kumimoji="1" lang="ja-JP" altLang="en-US" dirty="0">
                <a:latin typeface="Meiryo UI" panose="020B0604030504040204" pitchFamily="50" charset="-128"/>
                <a:ea typeface="Meiryo UI" panose="020B0604030504040204" pitchFamily="50" charset="-128"/>
              </a:rPr>
              <a:t>いずれの予想結果になっても有用な情報です</a:t>
            </a:r>
          </a:p>
        </p:txBody>
      </p:sp>
      <p:grpSp>
        <p:nvGrpSpPr>
          <p:cNvPr id="32" name="グループ化 31">
            <a:extLst>
              <a:ext uri="{FF2B5EF4-FFF2-40B4-BE49-F238E27FC236}">
                <a16:creationId xmlns="" xmlns:a16="http://schemas.microsoft.com/office/drawing/2014/main" id="{72A5C038-EF6B-474D-8EB7-7E1D15C42A29}"/>
              </a:ext>
            </a:extLst>
          </p:cNvPr>
          <p:cNvGrpSpPr/>
          <p:nvPr/>
        </p:nvGrpSpPr>
        <p:grpSpPr>
          <a:xfrm>
            <a:off x="6627711" y="6032820"/>
            <a:ext cx="389228" cy="248817"/>
            <a:chOff x="4303422" y="5101266"/>
            <a:chExt cx="389228" cy="248817"/>
          </a:xfrm>
        </p:grpSpPr>
        <p:pic>
          <p:nvPicPr>
            <p:cNvPr id="37" name="図 36" descr="植物, 花 が含まれている画像&#10;&#10;非常に高い精度で生成された説明">
              <a:extLst>
                <a:ext uri="{FF2B5EF4-FFF2-40B4-BE49-F238E27FC236}">
                  <a16:creationId xmlns="" xmlns:a16="http://schemas.microsoft.com/office/drawing/2014/main" id="{29EC942B-3F17-439B-BF08-4D960128388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3607" t="39515" r="23860" b="36549"/>
            <a:stretch/>
          </p:blipFill>
          <p:spPr>
            <a:xfrm>
              <a:off x="4303422" y="5101266"/>
              <a:ext cx="243686" cy="248817"/>
            </a:xfrm>
            <a:prstGeom prst="rect">
              <a:avLst/>
            </a:prstGeom>
          </p:spPr>
        </p:pic>
        <p:pic>
          <p:nvPicPr>
            <p:cNvPr id="38" name="図 37" descr="植物, 花 が含まれている画像&#10;&#10;非常に高い精度で生成された説明">
              <a:extLst>
                <a:ext uri="{FF2B5EF4-FFF2-40B4-BE49-F238E27FC236}">
                  <a16:creationId xmlns="" xmlns:a16="http://schemas.microsoft.com/office/drawing/2014/main" id="{1D82D104-BB1A-486D-BFB3-9C905287028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3607" t="39515" r="23860" b="36549"/>
            <a:stretch/>
          </p:blipFill>
          <p:spPr>
            <a:xfrm>
              <a:off x="4554247" y="5119866"/>
              <a:ext cx="138403" cy="141317"/>
            </a:xfrm>
            <a:prstGeom prst="rect">
              <a:avLst/>
            </a:prstGeom>
          </p:spPr>
        </p:pic>
      </p:grpSp>
    </p:spTree>
    <p:extLst>
      <p:ext uri="{BB962C8B-B14F-4D97-AF65-F5344CB8AC3E}">
        <p14:creationId xmlns:p14="http://schemas.microsoft.com/office/powerpoint/2010/main" val="2841446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 xmlns:a16="http://schemas.microsoft.com/office/drawing/2014/main" id="{B7E22C32-78B3-4E15-88A1-1DFCE779BD55}"/>
              </a:ext>
            </a:extLst>
          </p:cNvPr>
          <p:cNvSpPr txBox="1"/>
          <p:nvPr/>
        </p:nvSpPr>
        <p:spPr>
          <a:xfrm>
            <a:off x="2580476" y="134824"/>
            <a:ext cx="3942105" cy="789575"/>
          </a:xfrm>
          <a:prstGeom prst="rect">
            <a:avLst/>
          </a:prstGeom>
          <a:noFill/>
        </p:spPr>
        <p:txBody>
          <a:bodyPr wrap="none" rtlCol="0">
            <a:spAutoFit/>
          </a:bodyPr>
          <a:lstStyle/>
          <a:p>
            <a:pPr algn="ctr">
              <a:lnSpc>
                <a:spcPct val="120000"/>
              </a:lnSpc>
            </a:pPr>
            <a:r>
              <a:rPr kumimoji="1" lang="ja-JP" altLang="en-US" sz="2000" dirty="0">
                <a:solidFill>
                  <a:srgbClr val="0000FF"/>
                </a:solidFill>
                <a:latin typeface="Meiryo UI" panose="020B0604030504040204" pitchFamily="50" charset="-128"/>
                <a:ea typeface="Meiryo UI" panose="020B0604030504040204" pitchFamily="50" charset="-128"/>
              </a:rPr>
              <a:t>研究に関するご質問 ・ </a:t>
            </a:r>
            <a:endParaRPr kumimoji="1" lang="en-US" altLang="ja-JP" sz="2000" dirty="0">
              <a:solidFill>
                <a:srgbClr val="0000FF"/>
              </a:solidFill>
              <a:latin typeface="Meiryo UI" panose="020B0604030504040204" pitchFamily="50" charset="-128"/>
              <a:ea typeface="Meiryo UI" panose="020B0604030504040204" pitchFamily="50" charset="-128"/>
            </a:endParaRPr>
          </a:p>
          <a:p>
            <a:pPr algn="ctr">
              <a:lnSpc>
                <a:spcPct val="120000"/>
              </a:lnSpc>
            </a:pPr>
            <a:r>
              <a:rPr kumimoji="1" lang="ja-JP" altLang="en-US" sz="2000" dirty="0">
                <a:solidFill>
                  <a:srgbClr val="0000FF"/>
                </a:solidFill>
                <a:latin typeface="Meiryo UI" panose="020B0604030504040204" pitchFamily="50" charset="-128"/>
                <a:ea typeface="Meiryo UI" panose="020B0604030504040204" pitchFamily="50" charset="-128"/>
              </a:rPr>
              <a:t>研究参加を希望されない方への窓口</a:t>
            </a:r>
          </a:p>
        </p:txBody>
      </p:sp>
      <p:sp>
        <p:nvSpPr>
          <p:cNvPr id="4" name="テキスト ボックス 3">
            <a:extLst>
              <a:ext uri="{FF2B5EF4-FFF2-40B4-BE49-F238E27FC236}">
                <a16:creationId xmlns="" xmlns:a16="http://schemas.microsoft.com/office/drawing/2014/main" id="{4BBEFD9D-C077-44D1-83E1-C6E1C68AA984}"/>
              </a:ext>
            </a:extLst>
          </p:cNvPr>
          <p:cNvSpPr txBox="1"/>
          <p:nvPr/>
        </p:nvSpPr>
        <p:spPr>
          <a:xfrm>
            <a:off x="499518" y="1646726"/>
            <a:ext cx="1598515" cy="387414"/>
          </a:xfrm>
          <a:prstGeom prst="rect">
            <a:avLst/>
          </a:prstGeom>
          <a:noFill/>
        </p:spPr>
        <p:txBody>
          <a:bodyPr wrap="none" rtlCol="0">
            <a:spAutoFit/>
          </a:bodyPr>
          <a:lstStyle/>
          <a:p>
            <a:pPr>
              <a:lnSpc>
                <a:spcPct val="120000"/>
              </a:lnSpc>
            </a:pPr>
            <a:r>
              <a:rPr kumimoji="1" lang="en-US" altLang="ja-JP" dirty="0">
                <a:latin typeface="Meiryo UI" panose="020B0604030504040204" pitchFamily="50" charset="-128"/>
                <a:ea typeface="Meiryo UI" panose="020B0604030504040204" pitchFamily="50" charset="-128"/>
              </a:rPr>
              <a:t>2. </a:t>
            </a:r>
            <a:r>
              <a:rPr kumimoji="1" lang="ja-JP" altLang="en-US" dirty="0">
                <a:latin typeface="Meiryo UI" panose="020B0604030504040204" pitchFamily="50" charset="-128"/>
                <a:ea typeface="Meiryo UI" panose="020B0604030504040204" pitchFamily="50" charset="-128"/>
              </a:rPr>
              <a:t>研究の対象</a:t>
            </a:r>
          </a:p>
        </p:txBody>
      </p:sp>
      <p:sp>
        <p:nvSpPr>
          <p:cNvPr id="5" name="テキスト ボックス 4">
            <a:extLst>
              <a:ext uri="{FF2B5EF4-FFF2-40B4-BE49-F238E27FC236}">
                <a16:creationId xmlns="" xmlns:a16="http://schemas.microsoft.com/office/drawing/2014/main" id="{740A4694-9050-4DBE-AF4D-0E6FA7387BFC}"/>
              </a:ext>
            </a:extLst>
          </p:cNvPr>
          <p:cNvSpPr txBox="1"/>
          <p:nvPr/>
        </p:nvSpPr>
        <p:spPr>
          <a:xfrm>
            <a:off x="499518" y="2209173"/>
            <a:ext cx="3990195" cy="387414"/>
          </a:xfrm>
          <a:prstGeom prst="rect">
            <a:avLst/>
          </a:prstGeom>
          <a:noFill/>
        </p:spPr>
        <p:txBody>
          <a:bodyPr wrap="none" rtlCol="0">
            <a:spAutoFit/>
          </a:bodyPr>
          <a:lstStyle/>
          <a:p>
            <a:pPr>
              <a:lnSpc>
                <a:spcPct val="120000"/>
              </a:lnSpc>
            </a:pPr>
            <a:r>
              <a:rPr kumimoji="1" lang="en-US" altLang="ja-JP" dirty="0">
                <a:latin typeface="Meiryo UI" panose="020B0604030504040204" pitchFamily="50" charset="-128"/>
                <a:ea typeface="Meiryo UI" panose="020B0604030504040204" pitchFamily="50" charset="-128"/>
              </a:rPr>
              <a:t>3. </a:t>
            </a:r>
            <a:r>
              <a:rPr kumimoji="1" lang="ja-JP" altLang="en-US" dirty="0">
                <a:latin typeface="Meiryo UI" panose="020B0604030504040204" pitchFamily="50" charset="-128"/>
                <a:ea typeface="Meiryo UI" panose="020B0604030504040204" pitchFamily="50" charset="-128"/>
              </a:rPr>
              <a:t>研究参加による利益　　→　ありません</a:t>
            </a:r>
          </a:p>
        </p:txBody>
      </p:sp>
      <p:sp>
        <p:nvSpPr>
          <p:cNvPr id="6" name="テキスト ボックス 5">
            <a:extLst>
              <a:ext uri="{FF2B5EF4-FFF2-40B4-BE49-F238E27FC236}">
                <a16:creationId xmlns="" xmlns:a16="http://schemas.microsoft.com/office/drawing/2014/main" id="{88600D7E-6D02-482A-BDC2-AE22CAA28312}"/>
              </a:ext>
            </a:extLst>
          </p:cNvPr>
          <p:cNvSpPr txBox="1"/>
          <p:nvPr/>
        </p:nvSpPr>
        <p:spPr>
          <a:xfrm>
            <a:off x="499518" y="2759263"/>
            <a:ext cx="4067139" cy="387414"/>
          </a:xfrm>
          <a:prstGeom prst="rect">
            <a:avLst/>
          </a:prstGeom>
          <a:noFill/>
        </p:spPr>
        <p:txBody>
          <a:bodyPr wrap="none" rtlCol="0">
            <a:spAutoFit/>
          </a:bodyPr>
          <a:lstStyle/>
          <a:p>
            <a:pPr>
              <a:lnSpc>
                <a:spcPct val="120000"/>
              </a:lnSpc>
            </a:pPr>
            <a:r>
              <a:rPr kumimoji="1" lang="en-US" altLang="ja-JP" dirty="0">
                <a:latin typeface="Meiryo UI" panose="020B0604030504040204" pitchFamily="50" charset="-128"/>
                <a:ea typeface="Meiryo UI" panose="020B0604030504040204" pitchFamily="50" charset="-128"/>
              </a:rPr>
              <a:t>4. </a:t>
            </a:r>
            <a:r>
              <a:rPr kumimoji="1" lang="ja-JP" altLang="en-US" dirty="0">
                <a:latin typeface="Meiryo UI" panose="020B0604030504040204" pitchFamily="50" charset="-128"/>
                <a:ea typeface="Meiryo UI" panose="020B0604030504040204" pitchFamily="50" charset="-128"/>
              </a:rPr>
              <a:t>研究参加による不利益　→　ありません</a:t>
            </a:r>
          </a:p>
        </p:txBody>
      </p:sp>
      <p:sp>
        <p:nvSpPr>
          <p:cNvPr id="7" name="テキスト ボックス 6">
            <a:extLst>
              <a:ext uri="{FF2B5EF4-FFF2-40B4-BE49-F238E27FC236}">
                <a16:creationId xmlns="" xmlns:a16="http://schemas.microsoft.com/office/drawing/2014/main" id="{433C8BE2-91F3-47E9-92F8-554FBB62F6F2}"/>
              </a:ext>
            </a:extLst>
          </p:cNvPr>
          <p:cNvSpPr txBox="1"/>
          <p:nvPr/>
        </p:nvSpPr>
        <p:spPr>
          <a:xfrm>
            <a:off x="499518" y="3383496"/>
            <a:ext cx="4076757" cy="387414"/>
          </a:xfrm>
          <a:prstGeom prst="rect">
            <a:avLst/>
          </a:prstGeom>
          <a:noFill/>
        </p:spPr>
        <p:txBody>
          <a:bodyPr wrap="none" rtlCol="0">
            <a:spAutoFit/>
          </a:bodyPr>
          <a:lstStyle/>
          <a:p>
            <a:pPr>
              <a:lnSpc>
                <a:spcPct val="120000"/>
              </a:lnSpc>
            </a:pPr>
            <a:r>
              <a:rPr kumimoji="1" lang="en-US" altLang="ja-JP" dirty="0">
                <a:latin typeface="Meiryo UI" panose="020B0604030504040204" pitchFamily="50" charset="-128"/>
                <a:ea typeface="Meiryo UI" panose="020B0604030504040204" pitchFamily="50" charset="-128"/>
              </a:rPr>
              <a:t>5. </a:t>
            </a:r>
            <a:r>
              <a:rPr kumimoji="1" lang="ja-JP" altLang="en-US" dirty="0">
                <a:latin typeface="Meiryo UI" panose="020B0604030504040204" pitchFamily="50" charset="-128"/>
                <a:ea typeface="Meiryo UI" panose="020B0604030504040204" pitchFamily="50" charset="-128"/>
              </a:rPr>
              <a:t>費用負担　　　　　　　　 → 　ありません</a:t>
            </a:r>
          </a:p>
        </p:txBody>
      </p:sp>
      <p:sp>
        <p:nvSpPr>
          <p:cNvPr id="8" name="テキスト ボックス 7">
            <a:extLst>
              <a:ext uri="{FF2B5EF4-FFF2-40B4-BE49-F238E27FC236}">
                <a16:creationId xmlns="" xmlns:a16="http://schemas.microsoft.com/office/drawing/2014/main" id="{F1971D70-6D3D-4884-A3D0-5505D07A71AC}"/>
              </a:ext>
            </a:extLst>
          </p:cNvPr>
          <p:cNvSpPr txBox="1"/>
          <p:nvPr/>
        </p:nvSpPr>
        <p:spPr>
          <a:xfrm>
            <a:off x="499518" y="4550946"/>
            <a:ext cx="4780476" cy="387414"/>
          </a:xfrm>
          <a:prstGeom prst="rect">
            <a:avLst/>
          </a:prstGeom>
          <a:noFill/>
        </p:spPr>
        <p:txBody>
          <a:bodyPr wrap="none" rtlCol="0">
            <a:spAutoFit/>
          </a:bodyPr>
          <a:lstStyle/>
          <a:p>
            <a:pPr>
              <a:lnSpc>
                <a:spcPct val="120000"/>
              </a:lnSpc>
            </a:pPr>
            <a:r>
              <a:rPr kumimoji="1" lang="en-US" altLang="ja-JP" dirty="0">
                <a:latin typeface="Meiryo UI" panose="020B0604030504040204" pitchFamily="50" charset="-128"/>
                <a:ea typeface="Meiryo UI" panose="020B0604030504040204" pitchFamily="50" charset="-128"/>
              </a:rPr>
              <a:t>7. </a:t>
            </a:r>
            <a:r>
              <a:rPr kumimoji="1" lang="ja-JP" altLang="en-US" dirty="0">
                <a:latin typeface="Meiryo UI" panose="020B0604030504040204" pitchFamily="50" charset="-128"/>
                <a:ea typeface="Meiryo UI" panose="020B0604030504040204" pitchFamily="50" charset="-128"/>
              </a:rPr>
              <a:t>ご質問 ・ 研究参加を希望されない方への窓口</a:t>
            </a:r>
          </a:p>
        </p:txBody>
      </p:sp>
      <p:sp>
        <p:nvSpPr>
          <p:cNvPr id="9" name="テキスト ボックス 8">
            <a:extLst>
              <a:ext uri="{FF2B5EF4-FFF2-40B4-BE49-F238E27FC236}">
                <a16:creationId xmlns="" xmlns:a16="http://schemas.microsoft.com/office/drawing/2014/main" id="{69FBE640-162B-4B71-9FB5-446C02F0AC92}"/>
              </a:ext>
            </a:extLst>
          </p:cNvPr>
          <p:cNvSpPr txBox="1"/>
          <p:nvPr/>
        </p:nvSpPr>
        <p:spPr>
          <a:xfrm>
            <a:off x="499518" y="1146064"/>
            <a:ext cx="5075428" cy="387414"/>
          </a:xfrm>
          <a:prstGeom prst="rect">
            <a:avLst/>
          </a:prstGeom>
          <a:noFill/>
        </p:spPr>
        <p:txBody>
          <a:bodyPr wrap="none" rtlCol="0">
            <a:spAutoFit/>
          </a:bodyPr>
          <a:lstStyle/>
          <a:p>
            <a:pPr>
              <a:lnSpc>
                <a:spcPct val="120000"/>
              </a:lnSpc>
            </a:pPr>
            <a:r>
              <a:rPr kumimoji="1" lang="en-US" altLang="ja-JP" dirty="0">
                <a:latin typeface="Meiryo UI" panose="020B0604030504040204" pitchFamily="50" charset="-128"/>
                <a:ea typeface="Meiryo UI" panose="020B0604030504040204" pitchFamily="50" charset="-128"/>
              </a:rPr>
              <a:t>1. </a:t>
            </a:r>
            <a:r>
              <a:rPr kumimoji="1" lang="ja-JP" altLang="en-US" dirty="0">
                <a:latin typeface="Meiryo UI" panose="020B0604030504040204" pitchFamily="50" charset="-128"/>
                <a:ea typeface="Meiryo UI" panose="020B0604030504040204" pitchFamily="50" charset="-128"/>
              </a:rPr>
              <a:t>研究の根拠　　 → 　前ページまでをご参照ください</a:t>
            </a:r>
          </a:p>
        </p:txBody>
      </p:sp>
      <p:sp>
        <p:nvSpPr>
          <p:cNvPr id="10" name="テキスト ボックス 9">
            <a:extLst>
              <a:ext uri="{FF2B5EF4-FFF2-40B4-BE49-F238E27FC236}">
                <a16:creationId xmlns="" xmlns:a16="http://schemas.microsoft.com/office/drawing/2014/main" id="{F66B2935-C14C-4F28-820D-D4B59B550CCA}"/>
              </a:ext>
            </a:extLst>
          </p:cNvPr>
          <p:cNvSpPr txBox="1"/>
          <p:nvPr/>
        </p:nvSpPr>
        <p:spPr>
          <a:xfrm>
            <a:off x="499518" y="3958304"/>
            <a:ext cx="5112297" cy="387414"/>
          </a:xfrm>
          <a:prstGeom prst="rect">
            <a:avLst/>
          </a:prstGeom>
          <a:noFill/>
        </p:spPr>
        <p:txBody>
          <a:bodyPr wrap="none" rtlCol="0">
            <a:spAutoFit/>
          </a:bodyPr>
          <a:lstStyle/>
          <a:p>
            <a:pPr>
              <a:lnSpc>
                <a:spcPct val="120000"/>
              </a:lnSpc>
            </a:pPr>
            <a:r>
              <a:rPr kumimoji="1" lang="en-US" altLang="ja-JP" dirty="0">
                <a:latin typeface="Meiryo UI" panose="020B0604030504040204" pitchFamily="50" charset="-128"/>
                <a:ea typeface="Meiryo UI" panose="020B0604030504040204" pitchFamily="50" charset="-128"/>
              </a:rPr>
              <a:t>6. </a:t>
            </a:r>
            <a:r>
              <a:rPr kumimoji="1" lang="ja-JP" altLang="en-US" dirty="0">
                <a:latin typeface="Meiryo UI" panose="020B0604030504040204" pitchFamily="50" charset="-128"/>
                <a:ea typeface="Meiryo UI" panose="020B0604030504040204" pitchFamily="50" charset="-128"/>
              </a:rPr>
              <a:t>参加を希望されない場合の不利益　→　ありません</a:t>
            </a:r>
          </a:p>
        </p:txBody>
      </p:sp>
      <p:grpSp>
        <p:nvGrpSpPr>
          <p:cNvPr id="20" name="グループ化 19">
            <a:extLst>
              <a:ext uri="{FF2B5EF4-FFF2-40B4-BE49-F238E27FC236}">
                <a16:creationId xmlns="" xmlns:a16="http://schemas.microsoft.com/office/drawing/2014/main" id="{41445204-8702-4A75-A1E0-7D82B8360F42}"/>
              </a:ext>
            </a:extLst>
          </p:cNvPr>
          <p:cNvGrpSpPr/>
          <p:nvPr/>
        </p:nvGrpSpPr>
        <p:grpSpPr>
          <a:xfrm>
            <a:off x="6294625" y="1097061"/>
            <a:ext cx="2809684" cy="5507119"/>
            <a:chOff x="7047311" y="854544"/>
            <a:chExt cx="2809684" cy="5507119"/>
          </a:xfrm>
        </p:grpSpPr>
        <p:grpSp>
          <p:nvGrpSpPr>
            <p:cNvPr id="18" name="グループ化 17">
              <a:extLst>
                <a:ext uri="{FF2B5EF4-FFF2-40B4-BE49-F238E27FC236}">
                  <a16:creationId xmlns="" xmlns:a16="http://schemas.microsoft.com/office/drawing/2014/main" id="{4B65EE70-3F2E-4A62-A12F-E77BF06B9A66}"/>
                </a:ext>
              </a:extLst>
            </p:cNvPr>
            <p:cNvGrpSpPr/>
            <p:nvPr/>
          </p:nvGrpSpPr>
          <p:grpSpPr>
            <a:xfrm>
              <a:off x="7125047" y="2373935"/>
              <a:ext cx="2169715" cy="2749067"/>
              <a:chOff x="7213758" y="2626418"/>
              <a:chExt cx="2169715" cy="2749067"/>
            </a:xfrm>
          </p:grpSpPr>
          <p:sp>
            <p:nvSpPr>
              <p:cNvPr id="12" name="テキスト ボックス 11">
                <a:extLst>
                  <a:ext uri="{FF2B5EF4-FFF2-40B4-BE49-F238E27FC236}">
                    <a16:creationId xmlns="" xmlns:a16="http://schemas.microsoft.com/office/drawing/2014/main" id="{4A667026-0DBE-4D8F-9A3C-9BC6B3C30485}"/>
                  </a:ext>
                </a:extLst>
              </p:cNvPr>
              <p:cNvSpPr txBox="1"/>
              <p:nvPr/>
            </p:nvSpPr>
            <p:spPr>
              <a:xfrm>
                <a:off x="7316616" y="2680471"/>
                <a:ext cx="1963999" cy="2677656"/>
              </a:xfrm>
              <a:prstGeom prst="rect">
                <a:avLst/>
              </a:prstGeom>
              <a:noFill/>
            </p:spPr>
            <p:txBody>
              <a:bodyPr wrap="none" rtlCol="0">
                <a:spAutoFit/>
              </a:bodyPr>
              <a:lstStyle/>
              <a:p>
                <a:pPr>
                  <a:lnSpc>
                    <a:spcPct val="120000"/>
                  </a:lnSpc>
                </a:pPr>
                <a:r>
                  <a:rPr lang="ja-JP" altLang="en-US" sz="1400" dirty="0">
                    <a:latin typeface="+mn-ea"/>
                  </a:rPr>
                  <a:t>アルツハイマー病</a:t>
                </a:r>
              </a:p>
              <a:p>
                <a:pPr>
                  <a:lnSpc>
                    <a:spcPct val="120000"/>
                  </a:lnSpc>
                </a:pPr>
                <a:r>
                  <a:rPr lang="ja-JP" altLang="en-US" sz="1400" dirty="0">
                    <a:latin typeface="+mn-ea"/>
                  </a:rPr>
                  <a:t>運動ニューロン病</a:t>
                </a:r>
              </a:p>
              <a:p>
                <a:pPr>
                  <a:lnSpc>
                    <a:spcPct val="120000"/>
                  </a:lnSpc>
                </a:pPr>
                <a:r>
                  <a:rPr lang="ja-JP" altLang="en-US" sz="1400" dirty="0">
                    <a:latin typeface="+mn-ea"/>
                  </a:rPr>
                  <a:t>筋萎縮性側索硬化症</a:t>
                </a:r>
                <a:endParaRPr lang="en-US" altLang="ja-JP" sz="1400" dirty="0">
                  <a:latin typeface="+mn-ea"/>
                </a:endParaRPr>
              </a:p>
              <a:p>
                <a:pPr>
                  <a:lnSpc>
                    <a:spcPct val="120000"/>
                  </a:lnSpc>
                </a:pPr>
                <a:r>
                  <a:rPr lang="ja-JP" altLang="en-US" sz="1400" dirty="0">
                    <a:latin typeface="+mn-ea"/>
                  </a:rPr>
                  <a:t>脊髄性筋萎縮症</a:t>
                </a:r>
              </a:p>
              <a:p>
                <a:pPr>
                  <a:lnSpc>
                    <a:spcPct val="120000"/>
                  </a:lnSpc>
                </a:pPr>
                <a:r>
                  <a:rPr lang="ja-JP" altLang="en-US" sz="1400" dirty="0">
                    <a:latin typeface="+mn-ea"/>
                  </a:rPr>
                  <a:t>多発性硬化症</a:t>
                </a:r>
              </a:p>
              <a:p>
                <a:pPr>
                  <a:lnSpc>
                    <a:spcPct val="120000"/>
                  </a:lnSpc>
                </a:pPr>
                <a:r>
                  <a:rPr lang="ja-JP" altLang="en-US" sz="1400" dirty="0">
                    <a:latin typeface="+mn-ea"/>
                  </a:rPr>
                  <a:t>髄膜炎</a:t>
                </a:r>
              </a:p>
              <a:p>
                <a:pPr>
                  <a:lnSpc>
                    <a:spcPct val="120000"/>
                  </a:lnSpc>
                </a:pPr>
                <a:r>
                  <a:rPr lang="ja-JP" altLang="en-US" sz="1400" dirty="0">
                    <a:latin typeface="+mn-ea"/>
                  </a:rPr>
                  <a:t>脳炎</a:t>
                </a:r>
              </a:p>
              <a:p>
                <a:pPr>
                  <a:lnSpc>
                    <a:spcPct val="120000"/>
                  </a:lnSpc>
                </a:pPr>
                <a:r>
                  <a:rPr lang="ja-JP" altLang="en-US" sz="1400" dirty="0">
                    <a:latin typeface="+mn-ea"/>
                  </a:rPr>
                  <a:t>正常圧水頭症</a:t>
                </a:r>
              </a:p>
              <a:p>
                <a:pPr>
                  <a:lnSpc>
                    <a:spcPct val="120000"/>
                  </a:lnSpc>
                </a:pPr>
                <a:r>
                  <a:rPr lang="ja-JP" altLang="en-US" sz="1400" dirty="0">
                    <a:latin typeface="+mn-ea"/>
                  </a:rPr>
                  <a:t>全身性エリテマトーデス</a:t>
                </a:r>
                <a:endParaRPr lang="en-US" altLang="ja-JP" sz="1400" dirty="0">
                  <a:latin typeface="+mn-ea"/>
                </a:endParaRPr>
              </a:p>
              <a:p>
                <a:pPr>
                  <a:lnSpc>
                    <a:spcPct val="120000"/>
                  </a:lnSpc>
                </a:pPr>
                <a:r>
                  <a:rPr lang="ja-JP" altLang="en-US" sz="1400" dirty="0" smtClean="0">
                    <a:latin typeface="+mn-ea"/>
                  </a:rPr>
                  <a:t>神経精神ループス</a:t>
                </a:r>
                <a:endParaRPr lang="en-US" altLang="ja-JP" sz="1400" dirty="0">
                  <a:latin typeface="+mn-ea"/>
                </a:endParaRPr>
              </a:p>
            </p:txBody>
          </p:sp>
          <p:sp>
            <p:nvSpPr>
              <p:cNvPr id="13" name="正方形/長方形 12">
                <a:extLst>
                  <a:ext uri="{FF2B5EF4-FFF2-40B4-BE49-F238E27FC236}">
                    <a16:creationId xmlns="" xmlns:a16="http://schemas.microsoft.com/office/drawing/2014/main" id="{A9BB74D6-EF3E-4C5A-9162-1CFA4BD2A33C}"/>
                  </a:ext>
                </a:extLst>
              </p:cNvPr>
              <p:cNvSpPr/>
              <p:nvPr/>
            </p:nvSpPr>
            <p:spPr>
              <a:xfrm>
                <a:off x="7213758" y="2626418"/>
                <a:ext cx="2169715" cy="274906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latin typeface="+mn-ea"/>
                </a:endParaRPr>
              </a:p>
            </p:txBody>
          </p:sp>
        </p:grpSp>
        <p:sp>
          <p:nvSpPr>
            <p:cNvPr id="16" name="テキスト ボックス 15">
              <a:extLst>
                <a:ext uri="{FF2B5EF4-FFF2-40B4-BE49-F238E27FC236}">
                  <a16:creationId xmlns="" xmlns:a16="http://schemas.microsoft.com/office/drawing/2014/main" id="{AF2675B8-5E3B-4423-B1D2-F46D3991C6A4}"/>
                </a:ext>
              </a:extLst>
            </p:cNvPr>
            <p:cNvSpPr txBox="1"/>
            <p:nvPr/>
          </p:nvSpPr>
          <p:spPr>
            <a:xfrm>
              <a:off x="7047311" y="1202562"/>
              <a:ext cx="2502608" cy="1092158"/>
            </a:xfrm>
            <a:prstGeom prst="rect">
              <a:avLst/>
            </a:prstGeom>
            <a:noFill/>
          </p:spPr>
          <p:txBody>
            <a:bodyPr wrap="none" rtlCol="0">
              <a:spAutoFit/>
            </a:bodyPr>
            <a:lstStyle/>
            <a:p>
              <a:pPr>
                <a:lnSpc>
                  <a:spcPct val="120000"/>
                </a:lnSpc>
              </a:pPr>
              <a:r>
                <a:rPr lang="ja-JP" altLang="en-US" sz="1400" dirty="0">
                  <a:latin typeface="+mn-ea"/>
                </a:rPr>
                <a:t>京都大学医学部附属病院</a:t>
              </a:r>
              <a:endParaRPr lang="en-US" altLang="ja-JP" sz="1400" dirty="0">
                <a:latin typeface="+mn-ea"/>
              </a:endParaRPr>
            </a:p>
            <a:p>
              <a:pPr>
                <a:lnSpc>
                  <a:spcPct val="120000"/>
                </a:lnSpc>
              </a:pPr>
              <a:r>
                <a:rPr lang="ja-JP" altLang="en-US" sz="1400" dirty="0">
                  <a:latin typeface="+mn-ea"/>
                </a:rPr>
                <a:t>・ 神経内科（現 ・ 脳神経内科）</a:t>
              </a:r>
              <a:endParaRPr lang="en-US" altLang="ja-JP" sz="1400" dirty="0">
                <a:latin typeface="+mn-ea"/>
              </a:endParaRPr>
            </a:p>
            <a:p>
              <a:pPr>
                <a:lnSpc>
                  <a:spcPct val="120000"/>
                </a:lnSpc>
              </a:pPr>
              <a:r>
                <a:rPr lang="ja-JP" altLang="en-US" sz="1400" dirty="0">
                  <a:latin typeface="+mn-ea"/>
                </a:rPr>
                <a:t>・ 免疫・膠原病内科で診療を</a:t>
              </a:r>
              <a:endParaRPr lang="en-US" altLang="ja-JP" sz="1400" dirty="0">
                <a:latin typeface="+mn-ea"/>
              </a:endParaRPr>
            </a:p>
            <a:p>
              <a:pPr>
                <a:lnSpc>
                  <a:spcPct val="120000"/>
                </a:lnSpc>
              </a:pPr>
              <a:r>
                <a:rPr lang="ja-JP" altLang="en-US" sz="1400" dirty="0">
                  <a:latin typeface="+mn-ea"/>
                </a:rPr>
                <a:t>　 受けた下記の患者さん</a:t>
              </a:r>
              <a:endParaRPr lang="en-US" altLang="ja-JP" sz="1400" dirty="0">
                <a:latin typeface="+mn-ea"/>
              </a:endParaRPr>
            </a:p>
          </p:txBody>
        </p:sp>
        <p:sp>
          <p:nvSpPr>
            <p:cNvPr id="17" name="テキスト ボックス 16">
              <a:extLst>
                <a:ext uri="{FF2B5EF4-FFF2-40B4-BE49-F238E27FC236}">
                  <a16:creationId xmlns="" xmlns:a16="http://schemas.microsoft.com/office/drawing/2014/main" id="{EBB8BA67-5339-462E-8A42-FE32FA397972}"/>
                </a:ext>
              </a:extLst>
            </p:cNvPr>
            <p:cNvSpPr txBox="1"/>
            <p:nvPr/>
          </p:nvSpPr>
          <p:spPr>
            <a:xfrm>
              <a:off x="7057831" y="5255911"/>
              <a:ext cx="2799164" cy="1105752"/>
            </a:xfrm>
            <a:prstGeom prst="rect">
              <a:avLst/>
            </a:prstGeom>
            <a:noFill/>
          </p:spPr>
          <p:txBody>
            <a:bodyPr wrap="none" rtlCol="0">
              <a:spAutoFit/>
            </a:bodyPr>
            <a:lstStyle/>
            <a:p>
              <a:pPr>
                <a:lnSpc>
                  <a:spcPct val="120000"/>
                </a:lnSpc>
              </a:pPr>
              <a:r>
                <a:rPr kumimoji="1" lang="ja-JP" altLang="en-US" sz="1400" dirty="0"/>
                <a:t>過去の凍結保存サンプルを用い、</a:t>
              </a:r>
              <a:endParaRPr kumimoji="1" lang="en-US" altLang="ja-JP" sz="1400" dirty="0"/>
            </a:p>
            <a:p>
              <a:pPr>
                <a:lnSpc>
                  <a:spcPct val="120000"/>
                </a:lnSpc>
              </a:pPr>
              <a:r>
                <a:rPr kumimoji="1" lang="ja-JP" altLang="en-US" sz="1400" dirty="0"/>
                <a:t>病名以外の情報は使用しません</a:t>
              </a:r>
              <a:endParaRPr kumimoji="1" lang="en-US" altLang="ja-JP" sz="1400" dirty="0"/>
            </a:p>
            <a:p>
              <a:pPr>
                <a:lnSpc>
                  <a:spcPct val="120000"/>
                </a:lnSpc>
              </a:pPr>
              <a:r>
                <a:rPr kumimoji="1" lang="ja-JP" altLang="en-US" sz="1400" dirty="0"/>
                <a:t>（個人を特定できるような</a:t>
              </a:r>
              <a:endParaRPr kumimoji="1" lang="en-US" altLang="ja-JP" sz="1400" dirty="0"/>
            </a:p>
            <a:p>
              <a:pPr>
                <a:lnSpc>
                  <a:spcPct val="120000"/>
                </a:lnSpc>
              </a:pPr>
              <a:r>
                <a:rPr kumimoji="1" lang="ja-JP" altLang="en-US" sz="1400" dirty="0"/>
                <a:t>データ使用はありません）</a:t>
              </a:r>
              <a:endParaRPr kumimoji="1" lang="en-US" altLang="ja-JP" sz="1400" dirty="0"/>
            </a:p>
          </p:txBody>
        </p:sp>
        <p:sp>
          <p:nvSpPr>
            <p:cNvPr id="19" name="テキスト ボックス 18">
              <a:extLst>
                <a:ext uri="{FF2B5EF4-FFF2-40B4-BE49-F238E27FC236}">
                  <a16:creationId xmlns="" xmlns:a16="http://schemas.microsoft.com/office/drawing/2014/main" id="{FC1161B5-EC99-4E2E-AF81-A49B3D78C35B}"/>
                </a:ext>
              </a:extLst>
            </p:cNvPr>
            <p:cNvSpPr txBox="1"/>
            <p:nvPr/>
          </p:nvSpPr>
          <p:spPr>
            <a:xfrm>
              <a:off x="7420132" y="854544"/>
              <a:ext cx="1415772" cy="348557"/>
            </a:xfrm>
            <a:prstGeom prst="rect">
              <a:avLst/>
            </a:prstGeom>
            <a:noFill/>
          </p:spPr>
          <p:txBody>
            <a:bodyPr wrap="none" rtlCol="0">
              <a:spAutoFit/>
            </a:bodyPr>
            <a:lstStyle/>
            <a:p>
              <a:pPr algn="ctr">
                <a:lnSpc>
                  <a:spcPct val="120000"/>
                </a:lnSpc>
              </a:pPr>
              <a:r>
                <a:rPr lang="en-US" altLang="ja-JP" sz="1600" dirty="0">
                  <a:latin typeface="+mn-ea"/>
                </a:rPr>
                <a:t>《</a:t>
              </a:r>
              <a:r>
                <a:rPr lang="ja-JP" altLang="en-US" sz="1600" dirty="0">
                  <a:latin typeface="+mn-ea"/>
                </a:rPr>
                <a:t>研究の対象</a:t>
              </a:r>
              <a:r>
                <a:rPr lang="en-US" altLang="ja-JP" sz="1600" dirty="0">
                  <a:latin typeface="+mn-ea"/>
                </a:rPr>
                <a:t>》</a:t>
              </a:r>
            </a:p>
          </p:txBody>
        </p:sp>
      </p:grpSp>
      <p:grpSp>
        <p:nvGrpSpPr>
          <p:cNvPr id="24" name="グループ化 23">
            <a:extLst>
              <a:ext uri="{FF2B5EF4-FFF2-40B4-BE49-F238E27FC236}">
                <a16:creationId xmlns="" xmlns:a16="http://schemas.microsoft.com/office/drawing/2014/main" id="{6C243167-6957-43E9-AF1A-890FDCA6B326}"/>
              </a:ext>
            </a:extLst>
          </p:cNvPr>
          <p:cNvGrpSpPr/>
          <p:nvPr/>
        </p:nvGrpSpPr>
        <p:grpSpPr>
          <a:xfrm>
            <a:off x="554606" y="4990847"/>
            <a:ext cx="4848958" cy="1789814"/>
            <a:chOff x="1269999" y="5290458"/>
            <a:chExt cx="3512457" cy="1320800"/>
          </a:xfrm>
        </p:grpSpPr>
        <p:sp>
          <p:nvSpPr>
            <p:cNvPr id="22" name="テキスト ボックス 21">
              <a:extLst>
                <a:ext uri="{FF2B5EF4-FFF2-40B4-BE49-F238E27FC236}">
                  <a16:creationId xmlns="" xmlns:a16="http://schemas.microsoft.com/office/drawing/2014/main" id="{48843FD7-749E-4387-9E6A-B9C0022E2BCB}"/>
                </a:ext>
              </a:extLst>
            </p:cNvPr>
            <p:cNvSpPr txBox="1"/>
            <p:nvPr/>
          </p:nvSpPr>
          <p:spPr>
            <a:xfrm>
              <a:off x="1269999" y="5959218"/>
              <a:ext cx="3285924" cy="548503"/>
            </a:xfrm>
            <a:prstGeom prst="rect">
              <a:avLst/>
            </a:prstGeom>
            <a:noFill/>
          </p:spPr>
          <p:txBody>
            <a:bodyPr wrap="square" rtlCol="0">
              <a:spAutoFit/>
            </a:bodyPr>
            <a:lstStyle/>
            <a:p>
              <a:pPr>
                <a:lnSpc>
                  <a:spcPct val="120000"/>
                </a:lnSpc>
              </a:pPr>
              <a:r>
                <a:rPr lang="ja-JP" altLang="en-US" sz="1400" dirty="0" smtClean="0">
                  <a:latin typeface="+mn-ea"/>
                </a:rPr>
                <a:t>・京都</a:t>
              </a:r>
              <a:r>
                <a:rPr lang="ja-JP" altLang="en-US" sz="1400" dirty="0">
                  <a:latin typeface="+mn-ea"/>
                </a:rPr>
                <a:t>大学医学部附属</a:t>
              </a:r>
              <a:r>
                <a:rPr lang="ja-JP" altLang="en-US" sz="1400" dirty="0" smtClean="0">
                  <a:latin typeface="+mn-ea"/>
                </a:rPr>
                <a:t>病院　 免疫</a:t>
              </a:r>
              <a:r>
                <a:rPr lang="ja-JP" altLang="en-US" sz="1400" dirty="0">
                  <a:latin typeface="+mn-ea"/>
                </a:rPr>
                <a:t>・膠原病</a:t>
              </a:r>
              <a:r>
                <a:rPr lang="ja-JP" altLang="en-US" sz="1400" dirty="0" smtClean="0">
                  <a:latin typeface="+mn-ea"/>
                </a:rPr>
                <a:t>内科</a:t>
              </a:r>
              <a:r>
                <a:rPr lang="ja-JP" altLang="en-US" sz="1400" dirty="0">
                  <a:latin typeface="+mn-ea"/>
                </a:rPr>
                <a:t> </a:t>
              </a:r>
              <a:r>
                <a:rPr lang="ja-JP" altLang="en-US" sz="1400" dirty="0" smtClean="0">
                  <a:latin typeface="+mn-ea"/>
                </a:rPr>
                <a:t> 吉藤</a:t>
              </a:r>
              <a:r>
                <a:rPr lang="ja-JP" altLang="en-US" sz="1400" dirty="0">
                  <a:latin typeface="+mn-ea"/>
                </a:rPr>
                <a:t>　元</a:t>
              </a:r>
              <a:endParaRPr lang="en-US" altLang="ja-JP" sz="1400" dirty="0">
                <a:latin typeface="+mn-ea"/>
              </a:endParaRPr>
            </a:p>
            <a:p>
              <a:pPr>
                <a:lnSpc>
                  <a:spcPct val="120000"/>
                </a:lnSpc>
              </a:pPr>
              <a:r>
                <a:rPr lang="ja-JP" altLang="en-US" sz="1400" dirty="0" smtClean="0">
                  <a:latin typeface="+mn-ea"/>
                </a:rPr>
                <a:t>　　電話</a:t>
              </a:r>
              <a:r>
                <a:rPr lang="ja-JP" altLang="en-US" sz="1400" dirty="0">
                  <a:latin typeface="+mn-ea"/>
                </a:rPr>
                <a:t>：</a:t>
              </a:r>
              <a:r>
                <a:rPr lang="en-US" altLang="ja-JP" sz="1400" dirty="0">
                  <a:latin typeface="+mn-ea"/>
                </a:rPr>
                <a:t>075-751-4380</a:t>
              </a:r>
              <a:r>
                <a:rPr lang="ja-JP" altLang="en-US" sz="1400" dirty="0">
                  <a:latin typeface="+mn-ea"/>
                </a:rPr>
                <a:t>　</a:t>
              </a:r>
              <a:r>
                <a:rPr lang="en-US" altLang="ja-JP" sz="1400" dirty="0">
                  <a:latin typeface="+mn-ea"/>
                </a:rPr>
                <a:t>FAX</a:t>
              </a:r>
              <a:r>
                <a:rPr lang="ja-JP" altLang="en-US" sz="1400" dirty="0">
                  <a:latin typeface="+mn-ea"/>
                </a:rPr>
                <a:t>：</a:t>
              </a:r>
              <a:r>
                <a:rPr lang="en-US" altLang="ja-JP" sz="1400" dirty="0">
                  <a:latin typeface="+mn-ea"/>
                </a:rPr>
                <a:t>075-751-4338</a:t>
              </a:r>
            </a:p>
            <a:p>
              <a:pPr>
                <a:lnSpc>
                  <a:spcPct val="120000"/>
                </a:lnSpc>
              </a:pPr>
              <a:r>
                <a:rPr lang="ja-JP" altLang="en-US" sz="1400" dirty="0" smtClean="0">
                  <a:latin typeface="+mn-ea"/>
                </a:rPr>
                <a:t>　　</a:t>
              </a:r>
              <a:r>
                <a:rPr lang="zh-TW" altLang="en-US" sz="1400" dirty="0" smtClean="0">
                  <a:latin typeface="+mn-ea"/>
                </a:rPr>
                <a:t>（</a:t>
              </a:r>
              <a:r>
                <a:rPr lang="zh-TW" altLang="en-US" sz="1400" dirty="0">
                  <a:latin typeface="+mn-ea"/>
                </a:rPr>
                <a:t>対応可能時間　平日</a:t>
              </a:r>
              <a:r>
                <a:rPr lang="en-US" altLang="zh-TW" sz="1400" dirty="0">
                  <a:latin typeface="+mn-ea"/>
                </a:rPr>
                <a:t>9:00-17:00</a:t>
              </a:r>
              <a:r>
                <a:rPr lang="zh-TW" altLang="en-US" sz="1400" dirty="0">
                  <a:latin typeface="+mn-ea"/>
                </a:rPr>
                <a:t>）</a:t>
              </a:r>
              <a:endParaRPr lang="en-US" altLang="ja-JP" sz="1400" dirty="0">
                <a:latin typeface="+mn-ea"/>
              </a:endParaRPr>
            </a:p>
          </p:txBody>
        </p:sp>
        <p:sp>
          <p:nvSpPr>
            <p:cNvPr id="23" name="正方形/長方形 22">
              <a:extLst>
                <a:ext uri="{FF2B5EF4-FFF2-40B4-BE49-F238E27FC236}">
                  <a16:creationId xmlns="" xmlns:a16="http://schemas.microsoft.com/office/drawing/2014/main" id="{10DE7E95-8A94-425B-8C4F-90C9AE541D81}"/>
                </a:ext>
              </a:extLst>
            </p:cNvPr>
            <p:cNvSpPr/>
            <p:nvPr/>
          </p:nvSpPr>
          <p:spPr>
            <a:xfrm>
              <a:off x="1269999" y="5290458"/>
              <a:ext cx="3512457" cy="13208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latin typeface="+mn-ea"/>
              </a:endParaRPr>
            </a:p>
          </p:txBody>
        </p:sp>
      </p:grpSp>
      <p:cxnSp>
        <p:nvCxnSpPr>
          <p:cNvPr id="21" name="直線矢印コネクタ 20">
            <a:extLst>
              <a:ext uri="{FF2B5EF4-FFF2-40B4-BE49-F238E27FC236}">
                <a16:creationId xmlns="" xmlns:a16="http://schemas.microsoft.com/office/drawing/2014/main" id="{5508A2E1-0664-437C-9D70-05FEEB904D37}"/>
              </a:ext>
            </a:extLst>
          </p:cNvPr>
          <p:cNvCxnSpPr>
            <a:cxnSpLocks/>
          </p:cNvCxnSpPr>
          <p:nvPr/>
        </p:nvCxnSpPr>
        <p:spPr>
          <a:xfrm>
            <a:off x="2204774" y="1855839"/>
            <a:ext cx="4059548" cy="0"/>
          </a:xfrm>
          <a:prstGeom prst="straightConnector1">
            <a:avLst/>
          </a:prstGeom>
          <a:ln w="57150" cap="rnd">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5" name="図 14">
            <a:extLst>
              <a:ext uri="{FF2B5EF4-FFF2-40B4-BE49-F238E27FC236}">
                <a16:creationId xmlns="" xmlns:a16="http://schemas.microsoft.com/office/drawing/2014/main" id="{2BE18281-E5C9-4A26-AFED-B677CD0E851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30388"/>
          <a:stretch/>
        </p:blipFill>
        <p:spPr>
          <a:xfrm>
            <a:off x="5061752" y="5587492"/>
            <a:ext cx="1511063" cy="1149597"/>
          </a:xfrm>
          <a:prstGeom prst="rect">
            <a:avLst/>
          </a:prstGeom>
        </p:spPr>
      </p:pic>
      <p:sp>
        <p:nvSpPr>
          <p:cNvPr id="25" name="テキスト ボックス 24">
            <a:extLst>
              <a:ext uri="{FF2B5EF4-FFF2-40B4-BE49-F238E27FC236}">
                <a16:creationId xmlns="" xmlns:a16="http://schemas.microsoft.com/office/drawing/2014/main" id="{48843FD7-749E-4387-9E6A-B9C0022E2BCB}"/>
              </a:ext>
            </a:extLst>
          </p:cNvPr>
          <p:cNvSpPr txBox="1"/>
          <p:nvPr/>
        </p:nvSpPr>
        <p:spPr>
          <a:xfrm>
            <a:off x="548946" y="4974763"/>
            <a:ext cx="3803512" cy="867930"/>
          </a:xfrm>
          <a:prstGeom prst="rect">
            <a:avLst/>
          </a:prstGeom>
          <a:noFill/>
        </p:spPr>
        <p:txBody>
          <a:bodyPr wrap="square" rtlCol="0">
            <a:spAutoFit/>
          </a:bodyPr>
          <a:lstStyle/>
          <a:p>
            <a:pPr>
              <a:lnSpc>
                <a:spcPct val="120000"/>
              </a:lnSpc>
            </a:pPr>
            <a:r>
              <a:rPr lang="ja-JP" altLang="en-US" sz="1400" dirty="0" smtClean="0">
                <a:latin typeface="+mn-ea"/>
              </a:rPr>
              <a:t>・京都</a:t>
            </a:r>
            <a:r>
              <a:rPr lang="ja-JP" altLang="en-US" sz="1400" dirty="0">
                <a:latin typeface="+mn-ea"/>
              </a:rPr>
              <a:t>大学医学部附属</a:t>
            </a:r>
            <a:r>
              <a:rPr lang="ja-JP" altLang="en-US" sz="1400" dirty="0" smtClean="0">
                <a:latin typeface="+mn-ea"/>
              </a:rPr>
              <a:t>病院　相談支援センター</a:t>
            </a:r>
            <a:endParaRPr lang="en-US" altLang="ja-JP" sz="1400" dirty="0">
              <a:latin typeface="+mn-ea"/>
            </a:endParaRPr>
          </a:p>
          <a:p>
            <a:pPr>
              <a:lnSpc>
                <a:spcPct val="120000"/>
              </a:lnSpc>
            </a:pPr>
            <a:r>
              <a:rPr lang="ja-JP" altLang="en-US" sz="1400" dirty="0" smtClean="0">
                <a:latin typeface="+mn-ea"/>
              </a:rPr>
              <a:t>　　電話</a:t>
            </a:r>
            <a:r>
              <a:rPr lang="ja-JP" altLang="en-US" sz="1400" dirty="0">
                <a:latin typeface="+mn-ea"/>
              </a:rPr>
              <a:t>：</a:t>
            </a:r>
            <a:r>
              <a:rPr lang="en-US" altLang="ja-JP" sz="1400" dirty="0" smtClean="0">
                <a:latin typeface="+mn-ea"/>
              </a:rPr>
              <a:t>075-751-4748</a:t>
            </a:r>
          </a:p>
          <a:p>
            <a:pPr>
              <a:lnSpc>
                <a:spcPct val="120000"/>
              </a:lnSpc>
            </a:pPr>
            <a:r>
              <a:rPr lang="ja-JP" altLang="en-US" sz="1400" dirty="0" smtClean="0">
                <a:latin typeface="+mn-ea"/>
              </a:rPr>
              <a:t>　　</a:t>
            </a:r>
            <a:r>
              <a:rPr lang="en-US" altLang="ja-JP" sz="1400" dirty="0" smtClean="0">
                <a:latin typeface="+mn-ea"/>
              </a:rPr>
              <a:t>E-mail</a:t>
            </a:r>
            <a:r>
              <a:rPr lang="ja-JP" altLang="en-US" sz="1400" dirty="0" smtClean="0">
                <a:latin typeface="+mn-ea"/>
              </a:rPr>
              <a:t>：</a:t>
            </a:r>
            <a:r>
              <a:rPr lang="en-US" altLang="ja-JP" sz="1400" dirty="0" smtClean="0">
                <a:latin typeface="+mn-ea"/>
              </a:rPr>
              <a:t>ctsodan@kuhp.Kyoto-u.ac.jp</a:t>
            </a:r>
            <a:endParaRPr lang="en-US" altLang="ja-JP" sz="1400" dirty="0">
              <a:latin typeface="+mn-ea"/>
            </a:endParaRPr>
          </a:p>
        </p:txBody>
      </p:sp>
    </p:spTree>
    <p:extLst>
      <p:ext uri="{BB962C8B-B14F-4D97-AF65-F5344CB8AC3E}">
        <p14:creationId xmlns:p14="http://schemas.microsoft.com/office/powerpoint/2010/main" val="189096329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SPゴシック＋Calibri">
      <a:majorFont>
        <a:latin typeface="Calibri"/>
        <a:ea typeface="ＭＳ Ｐゴシック"/>
        <a:cs typeface=""/>
      </a:majorFont>
      <a:minorFont>
        <a:latin typeface="Calibri"/>
        <a:ea typeface="ＭＳ Ｐゴシック"/>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TotalTime>
  <Words>786</Words>
  <Application>Microsoft Office PowerPoint</Application>
  <PresentationFormat>画面に合わせる (4:3)</PresentationFormat>
  <Paragraphs>190</Paragraphs>
  <Slides>10</Slides>
  <Notes>4</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10</vt:i4>
      </vt:variant>
    </vt:vector>
  </HeadingPairs>
  <TitlesOfParts>
    <vt:vector size="16" baseType="lpstr">
      <vt:lpstr>Meiryo UI</vt:lpstr>
      <vt:lpstr>ＭＳ Ｐゴシック</vt:lpstr>
      <vt:lpstr>游ゴシック</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吉藤元</dc:creator>
  <cp:lastModifiedBy>北郡 宏次</cp:lastModifiedBy>
  <cp:revision>684</cp:revision>
  <dcterms:created xsi:type="dcterms:W3CDTF">2016-04-12T03:23:31Z</dcterms:created>
  <dcterms:modified xsi:type="dcterms:W3CDTF">2018-10-02T06:18:21Z</dcterms:modified>
</cp:coreProperties>
</file>